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8" r:id="rId2"/>
  </p:sldMasterIdLst>
  <p:notesMasterIdLst>
    <p:notesMasterId r:id="rId42"/>
  </p:notesMasterIdLst>
  <p:sldIdLst>
    <p:sldId id="356" r:id="rId3"/>
    <p:sldId id="263" r:id="rId4"/>
    <p:sldId id="264" r:id="rId5"/>
    <p:sldId id="276" r:id="rId6"/>
    <p:sldId id="357" r:id="rId7"/>
    <p:sldId id="358" r:id="rId8"/>
    <p:sldId id="359" r:id="rId9"/>
    <p:sldId id="360" r:id="rId10"/>
    <p:sldId id="361" r:id="rId11"/>
    <p:sldId id="392" r:id="rId12"/>
    <p:sldId id="265" r:id="rId13"/>
    <p:sldId id="394" r:id="rId14"/>
    <p:sldId id="364" r:id="rId15"/>
    <p:sldId id="369" r:id="rId16"/>
    <p:sldId id="370" r:id="rId17"/>
    <p:sldId id="371" r:id="rId18"/>
    <p:sldId id="257" r:id="rId19"/>
    <p:sldId id="395" r:id="rId20"/>
    <p:sldId id="376" r:id="rId21"/>
    <p:sldId id="378" r:id="rId22"/>
    <p:sldId id="379" r:id="rId23"/>
    <p:sldId id="380" r:id="rId24"/>
    <p:sldId id="381" r:id="rId25"/>
    <p:sldId id="382" r:id="rId26"/>
    <p:sldId id="374" r:id="rId27"/>
    <p:sldId id="383" r:id="rId28"/>
    <p:sldId id="384" r:id="rId29"/>
    <p:sldId id="386" r:id="rId30"/>
    <p:sldId id="389" r:id="rId31"/>
    <p:sldId id="291" r:id="rId32"/>
    <p:sldId id="390" r:id="rId33"/>
    <p:sldId id="362" r:id="rId34"/>
    <p:sldId id="398" r:id="rId35"/>
    <p:sldId id="399" r:id="rId36"/>
    <p:sldId id="391" r:id="rId37"/>
    <p:sldId id="397" r:id="rId38"/>
    <p:sldId id="396" r:id="rId39"/>
    <p:sldId id="387" r:id="rId40"/>
    <p:sldId id="372" r:id="rId41"/>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e ROSSI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3615" autoAdjust="0"/>
  </p:normalViewPr>
  <p:slideViewPr>
    <p:cSldViewPr>
      <p:cViewPr varScale="1">
        <p:scale>
          <a:sx n="65" d="100"/>
          <a:sy n="65" d="100"/>
        </p:scale>
        <p:origin x="1280" y="24"/>
      </p:cViewPr>
      <p:guideLst>
        <p:guide orient="horz" pos="2160"/>
        <p:guide pos="2880"/>
      </p:guideLst>
    </p:cSldViewPr>
  </p:slideViewPr>
  <p:notesTextViewPr>
    <p:cViewPr>
      <p:scale>
        <a:sx n="1" d="1"/>
        <a:sy n="1" d="1"/>
      </p:scale>
      <p:origin x="0" y="0"/>
    </p:cViewPr>
  </p:notesTextViewPr>
  <p:sorterViewPr>
    <p:cViewPr>
      <p:scale>
        <a:sx n="100" d="100"/>
        <a:sy n="100" d="100"/>
      </p:scale>
      <p:origin x="0" y="-518"/>
    </p:cViewPr>
  </p:sorterViewPr>
  <p:notesViewPr>
    <p:cSldViewPr>
      <p:cViewPr>
        <p:scale>
          <a:sx n="100" d="100"/>
          <a:sy n="100" d="100"/>
        </p:scale>
        <p:origin x="2526" y="-13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F4BE8-7A48-4ACD-84CC-BD9FADE0674F}" type="doc">
      <dgm:prSet loTypeId="urn:microsoft.com/office/officeart/2005/8/layout/hProcess9" loCatId="process" qsTypeId="urn:microsoft.com/office/officeart/2005/8/quickstyle/simple1" qsCatId="simple" csTypeId="urn:microsoft.com/office/officeart/2005/8/colors/accent1_2" csCatId="accent1" phldr="1"/>
      <dgm:spPr/>
    </dgm:pt>
    <dgm:pt modelId="{CBB536BF-092B-4441-8ADB-02780D2093BF}">
      <dgm:prSet phldrT="[Texte]" custT="1"/>
      <dgm:spPr/>
      <dgm:t>
        <a:bodyPr/>
        <a:lstStyle/>
        <a:p>
          <a:r>
            <a:rPr lang="fr-FR" sz="1600" b="1" dirty="0"/>
            <a:t>Début février</a:t>
          </a:r>
        </a:p>
        <a:p>
          <a:r>
            <a:rPr lang="fr-FR" sz="1400" dirty="0"/>
            <a:t>La fiche avec la description du sujet du mémoire doit être déposée au secrétariat</a:t>
          </a:r>
        </a:p>
        <a:p>
          <a:endParaRPr lang="fr-BE" sz="1300" dirty="0"/>
        </a:p>
      </dgm:t>
    </dgm:pt>
    <dgm:pt modelId="{4045DBD3-B846-4045-AAA3-95939EAD6A94}" type="parTrans" cxnId="{63393CF7-1A34-45B1-A3F7-6B36C7CD1DCC}">
      <dgm:prSet/>
      <dgm:spPr/>
      <dgm:t>
        <a:bodyPr/>
        <a:lstStyle/>
        <a:p>
          <a:endParaRPr lang="fr-BE"/>
        </a:p>
      </dgm:t>
    </dgm:pt>
    <dgm:pt modelId="{5C77ECB2-29F3-43ED-B5EE-3E8687499A95}" type="sibTrans" cxnId="{63393CF7-1A34-45B1-A3F7-6B36C7CD1DCC}">
      <dgm:prSet/>
      <dgm:spPr/>
      <dgm:t>
        <a:bodyPr/>
        <a:lstStyle/>
        <a:p>
          <a:endParaRPr lang="fr-BE"/>
        </a:p>
      </dgm:t>
    </dgm:pt>
    <dgm:pt modelId="{D21C1F30-E6C4-4B49-8DDB-413B961C9F2B}">
      <dgm:prSet phldrT="[Texte]" custT="1"/>
      <dgm:spPr/>
      <dgm:t>
        <a:bodyPr/>
        <a:lstStyle/>
        <a:p>
          <a:r>
            <a:rPr lang="fr-FR" sz="1400" dirty="0"/>
            <a:t>Le collège se charge de l’approbation des sujets et de la constitution des jurys</a:t>
          </a:r>
          <a:endParaRPr lang="fr-BE" sz="1400" dirty="0"/>
        </a:p>
      </dgm:t>
    </dgm:pt>
    <dgm:pt modelId="{5CF1F171-D957-4AF9-89AB-3809A6139C3A}" type="parTrans" cxnId="{033B5207-124F-4DBE-A2B2-9C97FF1E35E1}">
      <dgm:prSet/>
      <dgm:spPr/>
      <dgm:t>
        <a:bodyPr/>
        <a:lstStyle/>
        <a:p>
          <a:endParaRPr lang="fr-BE"/>
        </a:p>
      </dgm:t>
    </dgm:pt>
    <dgm:pt modelId="{A31E2167-B09B-4C2B-BF67-74B8B756C24B}" type="sibTrans" cxnId="{033B5207-124F-4DBE-A2B2-9C97FF1E35E1}">
      <dgm:prSet/>
      <dgm:spPr/>
      <dgm:t>
        <a:bodyPr/>
        <a:lstStyle/>
        <a:p>
          <a:endParaRPr lang="fr-BE"/>
        </a:p>
      </dgm:t>
    </dgm:pt>
    <dgm:pt modelId="{8B0A04C1-C13D-4ED7-AD50-0A955A8E07DE}">
      <dgm:prSet phldrT="[Texte]" custT="1"/>
      <dgm:spPr/>
      <dgm:t>
        <a:bodyPr/>
        <a:lstStyle/>
        <a:p>
          <a:r>
            <a:rPr lang="fr-FR" sz="1400" dirty="0"/>
            <a:t>Ce travail doit être défendu lors d’une défense orale</a:t>
          </a:r>
          <a:endParaRPr lang="fr-BE" sz="1400" dirty="0"/>
        </a:p>
      </dgm:t>
    </dgm:pt>
    <dgm:pt modelId="{E0A66269-8CC4-46A0-983F-52A8B5C2976F}" type="parTrans" cxnId="{C8B913AA-502E-4B7A-AE56-7FBDF2842044}">
      <dgm:prSet/>
      <dgm:spPr/>
      <dgm:t>
        <a:bodyPr/>
        <a:lstStyle/>
        <a:p>
          <a:endParaRPr lang="fr-BE"/>
        </a:p>
      </dgm:t>
    </dgm:pt>
    <dgm:pt modelId="{F893E0DA-9A4D-4D89-9CAD-09192A9AE17B}" type="sibTrans" cxnId="{C8B913AA-502E-4B7A-AE56-7FBDF2842044}">
      <dgm:prSet/>
      <dgm:spPr/>
      <dgm:t>
        <a:bodyPr/>
        <a:lstStyle/>
        <a:p>
          <a:endParaRPr lang="fr-BE"/>
        </a:p>
      </dgm:t>
    </dgm:pt>
    <dgm:pt modelId="{2D117D23-9FEE-4094-82D5-F7AC9B574782}">
      <dgm:prSet custT="1"/>
      <dgm:spPr/>
      <dgm:t>
        <a:bodyPr/>
        <a:lstStyle/>
        <a:p>
          <a:r>
            <a:rPr lang="fr-FR" sz="1600" b="1" dirty="0"/>
            <a:t>Mi-mai (ou début août)</a:t>
          </a:r>
        </a:p>
        <a:p>
          <a:r>
            <a:rPr lang="fr-FR" sz="1400" dirty="0"/>
            <a:t>Le travail préparatoire doit être déposé</a:t>
          </a:r>
        </a:p>
        <a:p>
          <a:endParaRPr lang="fr-BE" sz="1300" dirty="0"/>
        </a:p>
      </dgm:t>
    </dgm:pt>
    <dgm:pt modelId="{4D273D94-540B-4EA6-A747-4C8E3B4BE9D3}" type="parTrans" cxnId="{6AE8A971-9C93-4968-81E5-C7742E56023B}">
      <dgm:prSet/>
      <dgm:spPr/>
      <dgm:t>
        <a:bodyPr/>
        <a:lstStyle/>
        <a:p>
          <a:endParaRPr lang="fr-BE"/>
        </a:p>
      </dgm:t>
    </dgm:pt>
    <dgm:pt modelId="{A0AA7ABB-3139-4480-BE80-665903819DA9}" type="sibTrans" cxnId="{6AE8A971-9C93-4968-81E5-C7742E56023B}">
      <dgm:prSet/>
      <dgm:spPr/>
      <dgm:t>
        <a:bodyPr/>
        <a:lstStyle/>
        <a:p>
          <a:endParaRPr lang="fr-BE"/>
        </a:p>
      </dgm:t>
    </dgm:pt>
    <dgm:pt modelId="{45E751B5-C775-4034-99EF-9860CFFCF747}" type="pres">
      <dgm:prSet presAssocID="{1F7F4BE8-7A48-4ACD-84CC-BD9FADE0674F}" presName="CompostProcess" presStyleCnt="0">
        <dgm:presLayoutVars>
          <dgm:dir/>
          <dgm:resizeHandles val="exact"/>
        </dgm:presLayoutVars>
      </dgm:prSet>
      <dgm:spPr/>
    </dgm:pt>
    <dgm:pt modelId="{C7A04A5E-6657-412D-9FE9-7ADF017AFB31}" type="pres">
      <dgm:prSet presAssocID="{1F7F4BE8-7A48-4ACD-84CC-BD9FADE0674F}" presName="arrow" presStyleLbl="bgShp" presStyleIdx="0" presStyleCnt="1"/>
      <dgm:spPr/>
    </dgm:pt>
    <dgm:pt modelId="{C3FFB48F-B9A3-42C7-88CC-97CFC346DAD5}" type="pres">
      <dgm:prSet presAssocID="{1F7F4BE8-7A48-4ACD-84CC-BD9FADE0674F}" presName="linearProcess" presStyleCnt="0"/>
      <dgm:spPr/>
    </dgm:pt>
    <dgm:pt modelId="{770DBAB0-11C2-4957-9DB4-489F4CD26729}" type="pres">
      <dgm:prSet presAssocID="{CBB536BF-092B-4441-8ADB-02780D2093BF}" presName="textNode" presStyleLbl="node1" presStyleIdx="0" presStyleCnt="4">
        <dgm:presLayoutVars>
          <dgm:bulletEnabled val="1"/>
        </dgm:presLayoutVars>
      </dgm:prSet>
      <dgm:spPr/>
    </dgm:pt>
    <dgm:pt modelId="{5BF00048-56ED-41DD-BD94-5EC1F4A692AE}" type="pres">
      <dgm:prSet presAssocID="{5C77ECB2-29F3-43ED-B5EE-3E8687499A95}" presName="sibTrans" presStyleCnt="0"/>
      <dgm:spPr/>
    </dgm:pt>
    <dgm:pt modelId="{A9716FC9-4D77-4F20-B820-CA09B3FD1FF9}" type="pres">
      <dgm:prSet presAssocID="{D21C1F30-E6C4-4B49-8DDB-413B961C9F2B}" presName="textNode" presStyleLbl="node1" presStyleIdx="1" presStyleCnt="4">
        <dgm:presLayoutVars>
          <dgm:bulletEnabled val="1"/>
        </dgm:presLayoutVars>
      </dgm:prSet>
      <dgm:spPr/>
    </dgm:pt>
    <dgm:pt modelId="{186C3018-8B94-4181-B195-01E23851BEBB}" type="pres">
      <dgm:prSet presAssocID="{A31E2167-B09B-4C2B-BF67-74B8B756C24B}" presName="sibTrans" presStyleCnt="0"/>
      <dgm:spPr/>
    </dgm:pt>
    <dgm:pt modelId="{330FD509-466B-4F43-B67F-C2E4A0F1220C}" type="pres">
      <dgm:prSet presAssocID="{2D117D23-9FEE-4094-82D5-F7AC9B574782}" presName="textNode" presStyleLbl="node1" presStyleIdx="2" presStyleCnt="4">
        <dgm:presLayoutVars>
          <dgm:bulletEnabled val="1"/>
        </dgm:presLayoutVars>
      </dgm:prSet>
      <dgm:spPr/>
    </dgm:pt>
    <dgm:pt modelId="{4B046DD2-FFD0-4203-9892-A4B611FEE2A2}" type="pres">
      <dgm:prSet presAssocID="{A0AA7ABB-3139-4480-BE80-665903819DA9}" presName="sibTrans" presStyleCnt="0"/>
      <dgm:spPr/>
    </dgm:pt>
    <dgm:pt modelId="{0CB4EB41-2E58-4D8F-95E6-165AFE72FCF8}" type="pres">
      <dgm:prSet presAssocID="{8B0A04C1-C13D-4ED7-AD50-0A955A8E07DE}" presName="textNode" presStyleLbl="node1" presStyleIdx="3" presStyleCnt="4">
        <dgm:presLayoutVars>
          <dgm:bulletEnabled val="1"/>
        </dgm:presLayoutVars>
      </dgm:prSet>
      <dgm:spPr/>
    </dgm:pt>
  </dgm:ptLst>
  <dgm:cxnLst>
    <dgm:cxn modelId="{B5B0C803-CE3A-4D53-9CCD-27FEFF9CDC20}" type="presOf" srcId="{CBB536BF-092B-4441-8ADB-02780D2093BF}" destId="{770DBAB0-11C2-4957-9DB4-489F4CD26729}" srcOrd="0" destOrd="0" presId="urn:microsoft.com/office/officeart/2005/8/layout/hProcess9"/>
    <dgm:cxn modelId="{C0973907-4EA7-4B4D-A71F-59ABBDB1F3B5}" type="presOf" srcId="{8B0A04C1-C13D-4ED7-AD50-0A955A8E07DE}" destId="{0CB4EB41-2E58-4D8F-95E6-165AFE72FCF8}" srcOrd="0" destOrd="0" presId="urn:microsoft.com/office/officeart/2005/8/layout/hProcess9"/>
    <dgm:cxn modelId="{033B5207-124F-4DBE-A2B2-9C97FF1E35E1}" srcId="{1F7F4BE8-7A48-4ACD-84CC-BD9FADE0674F}" destId="{D21C1F30-E6C4-4B49-8DDB-413B961C9F2B}" srcOrd="1" destOrd="0" parTransId="{5CF1F171-D957-4AF9-89AB-3809A6139C3A}" sibTransId="{A31E2167-B09B-4C2B-BF67-74B8B756C24B}"/>
    <dgm:cxn modelId="{6AE8A971-9C93-4968-81E5-C7742E56023B}" srcId="{1F7F4BE8-7A48-4ACD-84CC-BD9FADE0674F}" destId="{2D117D23-9FEE-4094-82D5-F7AC9B574782}" srcOrd="2" destOrd="0" parTransId="{4D273D94-540B-4EA6-A747-4C8E3B4BE9D3}" sibTransId="{A0AA7ABB-3139-4480-BE80-665903819DA9}"/>
    <dgm:cxn modelId="{C3E93E99-5E3A-4AF5-99AB-78189064334F}" type="presOf" srcId="{2D117D23-9FEE-4094-82D5-F7AC9B574782}" destId="{330FD509-466B-4F43-B67F-C2E4A0F1220C}" srcOrd="0" destOrd="0" presId="urn:microsoft.com/office/officeart/2005/8/layout/hProcess9"/>
    <dgm:cxn modelId="{C8B913AA-502E-4B7A-AE56-7FBDF2842044}" srcId="{1F7F4BE8-7A48-4ACD-84CC-BD9FADE0674F}" destId="{8B0A04C1-C13D-4ED7-AD50-0A955A8E07DE}" srcOrd="3" destOrd="0" parTransId="{E0A66269-8CC4-46A0-983F-52A8B5C2976F}" sibTransId="{F893E0DA-9A4D-4D89-9CAD-09192A9AE17B}"/>
    <dgm:cxn modelId="{A81EFCB1-B60B-468C-BB0F-7597ECE3847A}" type="presOf" srcId="{D21C1F30-E6C4-4B49-8DDB-413B961C9F2B}" destId="{A9716FC9-4D77-4F20-B820-CA09B3FD1FF9}" srcOrd="0" destOrd="0" presId="urn:microsoft.com/office/officeart/2005/8/layout/hProcess9"/>
    <dgm:cxn modelId="{63D24ABF-4C3F-4216-83C0-8ED2A28A00D1}" type="presOf" srcId="{1F7F4BE8-7A48-4ACD-84CC-BD9FADE0674F}" destId="{45E751B5-C775-4034-99EF-9860CFFCF747}" srcOrd="0" destOrd="0" presId="urn:microsoft.com/office/officeart/2005/8/layout/hProcess9"/>
    <dgm:cxn modelId="{63393CF7-1A34-45B1-A3F7-6B36C7CD1DCC}" srcId="{1F7F4BE8-7A48-4ACD-84CC-BD9FADE0674F}" destId="{CBB536BF-092B-4441-8ADB-02780D2093BF}" srcOrd="0" destOrd="0" parTransId="{4045DBD3-B846-4045-AAA3-95939EAD6A94}" sibTransId="{5C77ECB2-29F3-43ED-B5EE-3E8687499A95}"/>
    <dgm:cxn modelId="{E06C036D-F700-49F5-8B11-1A05607F7562}" type="presParOf" srcId="{45E751B5-C775-4034-99EF-9860CFFCF747}" destId="{C7A04A5E-6657-412D-9FE9-7ADF017AFB31}" srcOrd="0" destOrd="0" presId="urn:microsoft.com/office/officeart/2005/8/layout/hProcess9"/>
    <dgm:cxn modelId="{900F2E55-25A1-4318-BE12-736A1885023C}" type="presParOf" srcId="{45E751B5-C775-4034-99EF-9860CFFCF747}" destId="{C3FFB48F-B9A3-42C7-88CC-97CFC346DAD5}" srcOrd="1" destOrd="0" presId="urn:microsoft.com/office/officeart/2005/8/layout/hProcess9"/>
    <dgm:cxn modelId="{4B27DAD2-5537-4774-8AD3-293C9F934AE6}" type="presParOf" srcId="{C3FFB48F-B9A3-42C7-88CC-97CFC346DAD5}" destId="{770DBAB0-11C2-4957-9DB4-489F4CD26729}" srcOrd="0" destOrd="0" presId="urn:microsoft.com/office/officeart/2005/8/layout/hProcess9"/>
    <dgm:cxn modelId="{3D8D8FDB-92FE-4B38-AB6A-8B5D18420DD3}" type="presParOf" srcId="{C3FFB48F-B9A3-42C7-88CC-97CFC346DAD5}" destId="{5BF00048-56ED-41DD-BD94-5EC1F4A692AE}" srcOrd="1" destOrd="0" presId="urn:microsoft.com/office/officeart/2005/8/layout/hProcess9"/>
    <dgm:cxn modelId="{B5291D3B-A1FD-4BAE-B918-AB97D5E3EA06}" type="presParOf" srcId="{C3FFB48F-B9A3-42C7-88CC-97CFC346DAD5}" destId="{A9716FC9-4D77-4F20-B820-CA09B3FD1FF9}" srcOrd="2" destOrd="0" presId="urn:microsoft.com/office/officeart/2005/8/layout/hProcess9"/>
    <dgm:cxn modelId="{089248F1-4B53-4832-8436-DBD21347EB70}" type="presParOf" srcId="{C3FFB48F-B9A3-42C7-88CC-97CFC346DAD5}" destId="{186C3018-8B94-4181-B195-01E23851BEBB}" srcOrd="3" destOrd="0" presId="urn:microsoft.com/office/officeart/2005/8/layout/hProcess9"/>
    <dgm:cxn modelId="{108BAA7E-0927-4F5D-A81A-CDE67055DF10}" type="presParOf" srcId="{C3FFB48F-B9A3-42C7-88CC-97CFC346DAD5}" destId="{330FD509-466B-4F43-B67F-C2E4A0F1220C}" srcOrd="4" destOrd="0" presId="urn:microsoft.com/office/officeart/2005/8/layout/hProcess9"/>
    <dgm:cxn modelId="{9F8175C4-1236-4DF4-8D10-DD6201780889}" type="presParOf" srcId="{C3FFB48F-B9A3-42C7-88CC-97CFC346DAD5}" destId="{4B046DD2-FFD0-4203-9892-A4B611FEE2A2}" srcOrd="5" destOrd="0" presId="urn:microsoft.com/office/officeart/2005/8/layout/hProcess9"/>
    <dgm:cxn modelId="{A6848561-63D5-47D6-9354-AEE0B1A30A23}" type="presParOf" srcId="{C3FFB48F-B9A3-42C7-88CC-97CFC346DAD5}" destId="{0CB4EB41-2E58-4D8F-95E6-165AFE72FCF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7F4BE8-7A48-4ACD-84CC-BD9FADE0674F}" type="doc">
      <dgm:prSet loTypeId="urn:microsoft.com/office/officeart/2005/8/layout/hProcess9" loCatId="process" qsTypeId="urn:microsoft.com/office/officeart/2005/8/quickstyle/simple1" qsCatId="simple" csTypeId="urn:microsoft.com/office/officeart/2005/8/colors/accent0_3" csCatId="mainScheme" phldr="1"/>
      <dgm:spPr/>
    </dgm:pt>
    <dgm:pt modelId="{CBB536BF-092B-4441-8ADB-02780D2093BF}">
      <dgm:prSet phldrT="[Texte]" custT="1"/>
      <dgm:spPr/>
      <dgm:t>
        <a:bodyPr/>
        <a:lstStyle/>
        <a:p>
          <a:r>
            <a:rPr lang="fr-FR" sz="1600" b="1" dirty="0"/>
            <a:t>Fin octobre</a:t>
          </a:r>
        </a:p>
        <a:p>
          <a:r>
            <a:rPr lang="fr-FR" sz="1400" dirty="0"/>
            <a:t>Les demandes de changement de sujet et/ou de directeur doivent être introduites</a:t>
          </a:r>
        </a:p>
        <a:p>
          <a:endParaRPr lang="fr-BE" sz="1300" dirty="0"/>
        </a:p>
      </dgm:t>
    </dgm:pt>
    <dgm:pt modelId="{4045DBD3-B846-4045-AAA3-95939EAD6A94}" type="parTrans" cxnId="{63393CF7-1A34-45B1-A3F7-6B36C7CD1DCC}">
      <dgm:prSet/>
      <dgm:spPr/>
      <dgm:t>
        <a:bodyPr/>
        <a:lstStyle/>
        <a:p>
          <a:endParaRPr lang="fr-BE"/>
        </a:p>
      </dgm:t>
    </dgm:pt>
    <dgm:pt modelId="{5C77ECB2-29F3-43ED-B5EE-3E8687499A95}" type="sibTrans" cxnId="{63393CF7-1A34-45B1-A3F7-6B36C7CD1DCC}">
      <dgm:prSet/>
      <dgm:spPr/>
      <dgm:t>
        <a:bodyPr/>
        <a:lstStyle/>
        <a:p>
          <a:endParaRPr lang="fr-BE"/>
        </a:p>
      </dgm:t>
    </dgm:pt>
    <dgm:pt modelId="{D21C1F30-E6C4-4B49-8DDB-413B961C9F2B}">
      <dgm:prSet phldrT="[Texte]" custT="1"/>
      <dgm:spPr/>
      <dgm:t>
        <a:bodyPr/>
        <a:lstStyle/>
        <a:p>
          <a:r>
            <a:rPr lang="fr-FR" sz="1600" b="1" dirty="0"/>
            <a:t>Début novembre</a:t>
          </a:r>
        </a:p>
        <a:p>
          <a:r>
            <a:rPr lang="fr-FR" sz="1400" dirty="0"/>
            <a:t>La fiche actualisée doit être remise par tous les étudiants</a:t>
          </a:r>
          <a:endParaRPr lang="fr-BE" sz="1400" dirty="0"/>
        </a:p>
      </dgm:t>
    </dgm:pt>
    <dgm:pt modelId="{5CF1F171-D957-4AF9-89AB-3809A6139C3A}" type="parTrans" cxnId="{033B5207-124F-4DBE-A2B2-9C97FF1E35E1}">
      <dgm:prSet/>
      <dgm:spPr/>
      <dgm:t>
        <a:bodyPr/>
        <a:lstStyle/>
        <a:p>
          <a:endParaRPr lang="fr-BE"/>
        </a:p>
      </dgm:t>
    </dgm:pt>
    <dgm:pt modelId="{A31E2167-B09B-4C2B-BF67-74B8B756C24B}" type="sibTrans" cxnId="{033B5207-124F-4DBE-A2B2-9C97FF1E35E1}">
      <dgm:prSet/>
      <dgm:spPr/>
      <dgm:t>
        <a:bodyPr/>
        <a:lstStyle/>
        <a:p>
          <a:endParaRPr lang="fr-BE"/>
        </a:p>
      </dgm:t>
    </dgm:pt>
    <dgm:pt modelId="{8B0A04C1-C13D-4ED7-AD50-0A955A8E07DE}">
      <dgm:prSet phldrT="[Texte]" custT="1"/>
      <dgm:spPr/>
      <dgm:t>
        <a:bodyPr/>
        <a:lstStyle/>
        <a:p>
          <a:r>
            <a:rPr lang="fr-FR" sz="1400" dirty="0"/>
            <a:t>Défense orale devant un jury (directeur du mémoire + deux lecteurs)</a:t>
          </a:r>
          <a:endParaRPr lang="fr-BE" sz="1400" dirty="0"/>
        </a:p>
      </dgm:t>
    </dgm:pt>
    <dgm:pt modelId="{E0A66269-8CC4-46A0-983F-52A8B5C2976F}" type="parTrans" cxnId="{C8B913AA-502E-4B7A-AE56-7FBDF2842044}">
      <dgm:prSet/>
      <dgm:spPr/>
      <dgm:t>
        <a:bodyPr/>
        <a:lstStyle/>
        <a:p>
          <a:endParaRPr lang="fr-BE"/>
        </a:p>
      </dgm:t>
    </dgm:pt>
    <dgm:pt modelId="{F893E0DA-9A4D-4D89-9CAD-09192A9AE17B}" type="sibTrans" cxnId="{C8B913AA-502E-4B7A-AE56-7FBDF2842044}">
      <dgm:prSet/>
      <dgm:spPr/>
      <dgm:t>
        <a:bodyPr/>
        <a:lstStyle/>
        <a:p>
          <a:endParaRPr lang="fr-BE"/>
        </a:p>
      </dgm:t>
    </dgm:pt>
    <dgm:pt modelId="{2D117D23-9FEE-4094-82D5-F7AC9B574782}">
      <dgm:prSet custT="1"/>
      <dgm:spPr/>
      <dgm:t>
        <a:bodyPr/>
        <a:lstStyle/>
        <a:p>
          <a:r>
            <a:rPr lang="fr-FR" sz="1600" b="1" dirty="0"/>
            <a:t>Mi-mai (ou début août)</a:t>
          </a:r>
        </a:p>
        <a:p>
          <a:r>
            <a:rPr lang="fr-FR" sz="1400" dirty="0"/>
            <a:t>Le mémoire doit être déposé</a:t>
          </a:r>
        </a:p>
        <a:p>
          <a:endParaRPr lang="fr-BE" sz="1300" dirty="0"/>
        </a:p>
      </dgm:t>
    </dgm:pt>
    <dgm:pt modelId="{4D273D94-540B-4EA6-A747-4C8E3B4BE9D3}" type="parTrans" cxnId="{6AE8A971-9C93-4968-81E5-C7742E56023B}">
      <dgm:prSet/>
      <dgm:spPr/>
      <dgm:t>
        <a:bodyPr/>
        <a:lstStyle/>
        <a:p>
          <a:endParaRPr lang="fr-BE"/>
        </a:p>
      </dgm:t>
    </dgm:pt>
    <dgm:pt modelId="{A0AA7ABB-3139-4480-BE80-665903819DA9}" type="sibTrans" cxnId="{6AE8A971-9C93-4968-81E5-C7742E56023B}">
      <dgm:prSet/>
      <dgm:spPr/>
      <dgm:t>
        <a:bodyPr/>
        <a:lstStyle/>
        <a:p>
          <a:endParaRPr lang="fr-BE"/>
        </a:p>
      </dgm:t>
    </dgm:pt>
    <dgm:pt modelId="{45E751B5-C775-4034-99EF-9860CFFCF747}" type="pres">
      <dgm:prSet presAssocID="{1F7F4BE8-7A48-4ACD-84CC-BD9FADE0674F}" presName="CompostProcess" presStyleCnt="0">
        <dgm:presLayoutVars>
          <dgm:dir/>
          <dgm:resizeHandles val="exact"/>
        </dgm:presLayoutVars>
      </dgm:prSet>
      <dgm:spPr/>
    </dgm:pt>
    <dgm:pt modelId="{C7A04A5E-6657-412D-9FE9-7ADF017AFB31}" type="pres">
      <dgm:prSet presAssocID="{1F7F4BE8-7A48-4ACD-84CC-BD9FADE0674F}" presName="arrow" presStyleLbl="bgShp" presStyleIdx="0" presStyleCnt="1"/>
      <dgm:spPr/>
    </dgm:pt>
    <dgm:pt modelId="{C3FFB48F-B9A3-42C7-88CC-97CFC346DAD5}" type="pres">
      <dgm:prSet presAssocID="{1F7F4BE8-7A48-4ACD-84CC-BD9FADE0674F}" presName="linearProcess" presStyleCnt="0"/>
      <dgm:spPr/>
    </dgm:pt>
    <dgm:pt modelId="{770DBAB0-11C2-4957-9DB4-489F4CD26729}" type="pres">
      <dgm:prSet presAssocID="{CBB536BF-092B-4441-8ADB-02780D2093BF}" presName="textNode" presStyleLbl="node1" presStyleIdx="0" presStyleCnt="4">
        <dgm:presLayoutVars>
          <dgm:bulletEnabled val="1"/>
        </dgm:presLayoutVars>
      </dgm:prSet>
      <dgm:spPr/>
    </dgm:pt>
    <dgm:pt modelId="{5BF00048-56ED-41DD-BD94-5EC1F4A692AE}" type="pres">
      <dgm:prSet presAssocID="{5C77ECB2-29F3-43ED-B5EE-3E8687499A95}" presName="sibTrans" presStyleCnt="0"/>
      <dgm:spPr/>
    </dgm:pt>
    <dgm:pt modelId="{A9716FC9-4D77-4F20-B820-CA09B3FD1FF9}" type="pres">
      <dgm:prSet presAssocID="{D21C1F30-E6C4-4B49-8DDB-413B961C9F2B}" presName="textNode" presStyleLbl="node1" presStyleIdx="1" presStyleCnt="4">
        <dgm:presLayoutVars>
          <dgm:bulletEnabled val="1"/>
        </dgm:presLayoutVars>
      </dgm:prSet>
      <dgm:spPr/>
    </dgm:pt>
    <dgm:pt modelId="{186C3018-8B94-4181-B195-01E23851BEBB}" type="pres">
      <dgm:prSet presAssocID="{A31E2167-B09B-4C2B-BF67-74B8B756C24B}" presName="sibTrans" presStyleCnt="0"/>
      <dgm:spPr/>
    </dgm:pt>
    <dgm:pt modelId="{330FD509-466B-4F43-B67F-C2E4A0F1220C}" type="pres">
      <dgm:prSet presAssocID="{2D117D23-9FEE-4094-82D5-F7AC9B574782}" presName="textNode" presStyleLbl="node1" presStyleIdx="2" presStyleCnt="4">
        <dgm:presLayoutVars>
          <dgm:bulletEnabled val="1"/>
        </dgm:presLayoutVars>
      </dgm:prSet>
      <dgm:spPr/>
    </dgm:pt>
    <dgm:pt modelId="{4B046DD2-FFD0-4203-9892-A4B611FEE2A2}" type="pres">
      <dgm:prSet presAssocID="{A0AA7ABB-3139-4480-BE80-665903819DA9}" presName="sibTrans" presStyleCnt="0"/>
      <dgm:spPr/>
    </dgm:pt>
    <dgm:pt modelId="{0CB4EB41-2E58-4D8F-95E6-165AFE72FCF8}" type="pres">
      <dgm:prSet presAssocID="{8B0A04C1-C13D-4ED7-AD50-0A955A8E07DE}" presName="textNode" presStyleLbl="node1" presStyleIdx="3" presStyleCnt="4">
        <dgm:presLayoutVars>
          <dgm:bulletEnabled val="1"/>
        </dgm:presLayoutVars>
      </dgm:prSet>
      <dgm:spPr/>
    </dgm:pt>
  </dgm:ptLst>
  <dgm:cxnLst>
    <dgm:cxn modelId="{B5B0C803-CE3A-4D53-9CCD-27FEFF9CDC20}" type="presOf" srcId="{CBB536BF-092B-4441-8ADB-02780D2093BF}" destId="{770DBAB0-11C2-4957-9DB4-489F4CD26729}" srcOrd="0" destOrd="0" presId="urn:microsoft.com/office/officeart/2005/8/layout/hProcess9"/>
    <dgm:cxn modelId="{C0973907-4EA7-4B4D-A71F-59ABBDB1F3B5}" type="presOf" srcId="{8B0A04C1-C13D-4ED7-AD50-0A955A8E07DE}" destId="{0CB4EB41-2E58-4D8F-95E6-165AFE72FCF8}" srcOrd="0" destOrd="0" presId="urn:microsoft.com/office/officeart/2005/8/layout/hProcess9"/>
    <dgm:cxn modelId="{033B5207-124F-4DBE-A2B2-9C97FF1E35E1}" srcId="{1F7F4BE8-7A48-4ACD-84CC-BD9FADE0674F}" destId="{D21C1F30-E6C4-4B49-8DDB-413B961C9F2B}" srcOrd="1" destOrd="0" parTransId="{5CF1F171-D957-4AF9-89AB-3809A6139C3A}" sibTransId="{A31E2167-B09B-4C2B-BF67-74B8B756C24B}"/>
    <dgm:cxn modelId="{6AE8A971-9C93-4968-81E5-C7742E56023B}" srcId="{1F7F4BE8-7A48-4ACD-84CC-BD9FADE0674F}" destId="{2D117D23-9FEE-4094-82D5-F7AC9B574782}" srcOrd="2" destOrd="0" parTransId="{4D273D94-540B-4EA6-A747-4C8E3B4BE9D3}" sibTransId="{A0AA7ABB-3139-4480-BE80-665903819DA9}"/>
    <dgm:cxn modelId="{C3E93E99-5E3A-4AF5-99AB-78189064334F}" type="presOf" srcId="{2D117D23-9FEE-4094-82D5-F7AC9B574782}" destId="{330FD509-466B-4F43-B67F-C2E4A0F1220C}" srcOrd="0" destOrd="0" presId="urn:microsoft.com/office/officeart/2005/8/layout/hProcess9"/>
    <dgm:cxn modelId="{C8B913AA-502E-4B7A-AE56-7FBDF2842044}" srcId="{1F7F4BE8-7A48-4ACD-84CC-BD9FADE0674F}" destId="{8B0A04C1-C13D-4ED7-AD50-0A955A8E07DE}" srcOrd="3" destOrd="0" parTransId="{E0A66269-8CC4-46A0-983F-52A8B5C2976F}" sibTransId="{F893E0DA-9A4D-4D89-9CAD-09192A9AE17B}"/>
    <dgm:cxn modelId="{A81EFCB1-B60B-468C-BB0F-7597ECE3847A}" type="presOf" srcId="{D21C1F30-E6C4-4B49-8DDB-413B961C9F2B}" destId="{A9716FC9-4D77-4F20-B820-CA09B3FD1FF9}" srcOrd="0" destOrd="0" presId="urn:microsoft.com/office/officeart/2005/8/layout/hProcess9"/>
    <dgm:cxn modelId="{63D24ABF-4C3F-4216-83C0-8ED2A28A00D1}" type="presOf" srcId="{1F7F4BE8-7A48-4ACD-84CC-BD9FADE0674F}" destId="{45E751B5-C775-4034-99EF-9860CFFCF747}" srcOrd="0" destOrd="0" presId="urn:microsoft.com/office/officeart/2005/8/layout/hProcess9"/>
    <dgm:cxn modelId="{63393CF7-1A34-45B1-A3F7-6B36C7CD1DCC}" srcId="{1F7F4BE8-7A48-4ACD-84CC-BD9FADE0674F}" destId="{CBB536BF-092B-4441-8ADB-02780D2093BF}" srcOrd="0" destOrd="0" parTransId="{4045DBD3-B846-4045-AAA3-95939EAD6A94}" sibTransId="{5C77ECB2-29F3-43ED-B5EE-3E8687499A95}"/>
    <dgm:cxn modelId="{E06C036D-F700-49F5-8B11-1A05607F7562}" type="presParOf" srcId="{45E751B5-C775-4034-99EF-9860CFFCF747}" destId="{C7A04A5E-6657-412D-9FE9-7ADF017AFB31}" srcOrd="0" destOrd="0" presId="urn:microsoft.com/office/officeart/2005/8/layout/hProcess9"/>
    <dgm:cxn modelId="{900F2E55-25A1-4318-BE12-736A1885023C}" type="presParOf" srcId="{45E751B5-C775-4034-99EF-9860CFFCF747}" destId="{C3FFB48F-B9A3-42C7-88CC-97CFC346DAD5}" srcOrd="1" destOrd="0" presId="urn:microsoft.com/office/officeart/2005/8/layout/hProcess9"/>
    <dgm:cxn modelId="{4B27DAD2-5537-4774-8AD3-293C9F934AE6}" type="presParOf" srcId="{C3FFB48F-B9A3-42C7-88CC-97CFC346DAD5}" destId="{770DBAB0-11C2-4957-9DB4-489F4CD26729}" srcOrd="0" destOrd="0" presId="urn:microsoft.com/office/officeart/2005/8/layout/hProcess9"/>
    <dgm:cxn modelId="{3D8D8FDB-92FE-4B38-AB6A-8B5D18420DD3}" type="presParOf" srcId="{C3FFB48F-B9A3-42C7-88CC-97CFC346DAD5}" destId="{5BF00048-56ED-41DD-BD94-5EC1F4A692AE}" srcOrd="1" destOrd="0" presId="urn:microsoft.com/office/officeart/2005/8/layout/hProcess9"/>
    <dgm:cxn modelId="{B5291D3B-A1FD-4BAE-B918-AB97D5E3EA06}" type="presParOf" srcId="{C3FFB48F-B9A3-42C7-88CC-97CFC346DAD5}" destId="{A9716FC9-4D77-4F20-B820-CA09B3FD1FF9}" srcOrd="2" destOrd="0" presId="urn:microsoft.com/office/officeart/2005/8/layout/hProcess9"/>
    <dgm:cxn modelId="{089248F1-4B53-4832-8436-DBD21347EB70}" type="presParOf" srcId="{C3FFB48F-B9A3-42C7-88CC-97CFC346DAD5}" destId="{186C3018-8B94-4181-B195-01E23851BEBB}" srcOrd="3" destOrd="0" presId="urn:microsoft.com/office/officeart/2005/8/layout/hProcess9"/>
    <dgm:cxn modelId="{108BAA7E-0927-4F5D-A81A-CDE67055DF10}" type="presParOf" srcId="{C3FFB48F-B9A3-42C7-88CC-97CFC346DAD5}" destId="{330FD509-466B-4F43-B67F-C2E4A0F1220C}" srcOrd="4" destOrd="0" presId="urn:microsoft.com/office/officeart/2005/8/layout/hProcess9"/>
    <dgm:cxn modelId="{9F8175C4-1236-4DF4-8D10-DD6201780889}" type="presParOf" srcId="{C3FFB48F-B9A3-42C7-88CC-97CFC346DAD5}" destId="{4B046DD2-FFD0-4203-9892-A4B611FEE2A2}" srcOrd="5" destOrd="0" presId="urn:microsoft.com/office/officeart/2005/8/layout/hProcess9"/>
    <dgm:cxn modelId="{A6848561-63D5-47D6-9354-AEE0B1A30A23}" type="presParOf" srcId="{C3FFB48F-B9A3-42C7-88CC-97CFC346DAD5}" destId="{0CB4EB41-2E58-4D8F-95E6-165AFE72FCF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04A5E-6657-412D-9FE9-7ADF017AFB31}">
      <dsp:nvSpPr>
        <dsp:cNvPr id="0" name=""/>
        <dsp:cNvSpPr/>
      </dsp:nvSpPr>
      <dsp:spPr>
        <a:xfrm>
          <a:off x="571352" y="0"/>
          <a:ext cx="6475334" cy="43924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BAB0-11C2-4957-9DB4-489F4CD26729}">
      <dsp:nvSpPr>
        <dsp:cNvPr id="0" name=""/>
        <dsp:cNvSpPr/>
      </dsp:nvSpPr>
      <dsp:spPr>
        <a:xfrm>
          <a:off x="2603" y="1317746"/>
          <a:ext cx="1691740" cy="1756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Début février</a:t>
          </a:r>
        </a:p>
        <a:p>
          <a:pPr marL="0" lvl="0" indent="0" algn="ctr" defTabSz="711200">
            <a:lnSpc>
              <a:spcPct val="90000"/>
            </a:lnSpc>
            <a:spcBef>
              <a:spcPct val="0"/>
            </a:spcBef>
            <a:spcAft>
              <a:spcPct val="35000"/>
            </a:spcAft>
            <a:buNone/>
          </a:pPr>
          <a:r>
            <a:rPr lang="fr-FR" sz="1400" kern="1200" dirty="0"/>
            <a:t>La fiche avec la description du sujet du mémoire doit être déposée au secrétariat</a:t>
          </a:r>
        </a:p>
        <a:p>
          <a:pPr marL="0" lvl="0" indent="0" algn="ctr" defTabSz="711200">
            <a:lnSpc>
              <a:spcPct val="90000"/>
            </a:lnSpc>
            <a:spcBef>
              <a:spcPct val="0"/>
            </a:spcBef>
            <a:spcAft>
              <a:spcPct val="35000"/>
            </a:spcAft>
            <a:buNone/>
          </a:pPr>
          <a:endParaRPr lang="fr-BE" sz="1300" kern="1200" dirty="0"/>
        </a:p>
      </dsp:txBody>
      <dsp:txXfrm>
        <a:off x="85187" y="1400330"/>
        <a:ext cx="1526572" cy="1591827"/>
      </dsp:txXfrm>
    </dsp:sp>
    <dsp:sp modelId="{A9716FC9-4D77-4F20-B820-CA09B3FD1FF9}">
      <dsp:nvSpPr>
        <dsp:cNvPr id="0" name=""/>
        <dsp:cNvSpPr/>
      </dsp:nvSpPr>
      <dsp:spPr>
        <a:xfrm>
          <a:off x="1976301" y="1317746"/>
          <a:ext cx="1691740" cy="1756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Le collège se charge de l’approbation des sujets et de la constitution des jurys</a:t>
          </a:r>
          <a:endParaRPr lang="fr-BE" sz="1400" kern="1200" dirty="0"/>
        </a:p>
      </dsp:txBody>
      <dsp:txXfrm>
        <a:off x="2058885" y="1400330"/>
        <a:ext cx="1526572" cy="1591827"/>
      </dsp:txXfrm>
    </dsp:sp>
    <dsp:sp modelId="{330FD509-466B-4F43-B67F-C2E4A0F1220C}">
      <dsp:nvSpPr>
        <dsp:cNvPr id="0" name=""/>
        <dsp:cNvSpPr/>
      </dsp:nvSpPr>
      <dsp:spPr>
        <a:xfrm>
          <a:off x="3949998" y="1317746"/>
          <a:ext cx="1691740" cy="1756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Mi-mai (ou début août)</a:t>
          </a:r>
        </a:p>
        <a:p>
          <a:pPr marL="0" lvl="0" indent="0" algn="ctr" defTabSz="711200">
            <a:lnSpc>
              <a:spcPct val="90000"/>
            </a:lnSpc>
            <a:spcBef>
              <a:spcPct val="0"/>
            </a:spcBef>
            <a:spcAft>
              <a:spcPct val="35000"/>
            </a:spcAft>
            <a:buNone/>
          </a:pPr>
          <a:r>
            <a:rPr lang="fr-FR" sz="1400" kern="1200" dirty="0"/>
            <a:t>Le travail préparatoire doit être déposé</a:t>
          </a:r>
        </a:p>
        <a:p>
          <a:pPr marL="0" lvl="0" indent="0" algn="ctr" defTabSz="711200">
            <a:lnSpc>
              <a:spcPct val="90000"/>
            </a:lnSpc>
            <a:spcBef>
              <a:spcPct val="0"/>
            </a:spcBef>
            <a:spcAft>
              <a:spcPct val="35000"/>
            </a:spcAft>
            <a:buNone/>
          </a:pPr>
          <a:endParaRPr lang="fr-BE" sz="1300" kern="1200" dirty="0"/>
        </a:p>
      </dsp:txBody>
      <dsp:txXfrm>
        <a:off x="4032582" y="1400330"/>
        <a:ext cx="1526572" cy="1591827"/>
      </dsp:txXfrm>
    </dsp:sp>
    <dsp:sp modelId="{0CB4EB41-2E58-4D8F-95E6-165AFE72FCF8}">
      <dsp:nvSpPr>
        <dsp:cNvPr id="0" name=""/>
        <dsp:cNvSpPr/>
      </dsp:nvSpPr>
      <dsp:spPr>
        <a:xfrm>
          <a:off x="5923695" y="1317746"/>
          <a:ext cx="1691740" cy="17569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Ce travail doit être défendu lors d’une défense orale</a:t>
          </a:r>
          <a:endParaRPr lang="fr-BE" sz="1400" kern="1200" dirty="0"/>
        </a:p>
      </dsp:txBody>
      <dsp:txXfrm>
        <a:off x="6006279" y="1400330"/>
        <a:ext cx="1526572" cy="1591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04A5E-6657-412D-9FE9-7ADF017AFB31}">
      <dsp:nvSpPr>
        <dsp:cNvPr id="0" name=""/>
        <dsp:cNvSpPr/>
      </dsp:nvSpPr>
      <dsp:spPr>
        <a:xfrm>
          <a:off x="571352" y="0"/>
          <a:ext cx="6475334" cy="439248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BAB0-11C2-4957-9DB4-489F4CD26729}">
      <dsp:nvSpPr>
        <dsp:cNvPr id="0" name=""/>
        <dsp:cNvSpPr/>
      </dsp:nvSpPr>
      <dsp:spPr>
        <a:xfrm>
          <a:off x="2603" y="1317746"/>
          <a:ext cx="1691740" cy="17569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Fin octobre</a:t>
          </a:r>
        </a:p>
        <a:p>
          <a:pPr marL="0" lvl="0" indent="0" algn="ctr" defTabSz="711200">
            <a:lnSpc>
              <a:spcPct val="90000"/>
            </a:lnSpc>
            <a:spcBef>
              <a:spcPct val="0"/>
            </a:spcBef>
            <a:spcAft>
              <a:spcPct val="35000"/>
            </a:spcAft>
            <a:buNone/>
          </a:pPr>
          <a:r>
            <a:rPr lang="fr-FR" sz="1400" kern="1200" dirty="0"/>
            <a:t>Les demandes de changement de sujet et/ou de directeur doivent être introduites</a:t>
          </a:r>
        </a:p>
        <a:p>
          <a:pPr marL="0" lvl="0" indent="0" algn="ctr" defTabSz="711200">
            <a:lnSpc>
              <a:spcPct val="90000"/>
            </a:lnSpc>
            <a:spcBef>
              <a:spcPct val="0"/>
            </a:spcBef>
            <a:spcAft>
              <a:spcPct val="35000"/>
            </a:spcAft>
            <a:buNone/>
          </a:pPr>
          <a:endParaRPr lang="fr-BE" sz="1300" kern="1200" dirty="0"/>
        </a:p>
      </dsp:txBody>
      <dsp:txXfrm>
        <a:off x="85187" y="1400330"/>
        <a:ext cx="1526572" cy="1591827"/>
      </dsp:txXfrm>
    </dsp:sp>
    <dsp:sp modelId="{A9716FC9-4D77-4F20-B820-CA09B3FD1FF9}">
      <dsp:nvSpPr>
        <dsp:cNvPr id="0" name=""/>
        <dsp:cNvSpPr/>
      </dsp:nvSpPr>
      <dsp:spPr>
        <a:xfrm>
          <a:off x="1976301" y="1317746"/>
          <a:ext cx="1691740" cy="17569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Début novembre</a:t>
          </a:r>
        </a:p>
        <a:p>
          <a:pPr marL="0" lvl="0" indent="0" algn="ctr" defTabSz="711200">
            <a:lnSpc>
              <a:spcPct val="90000"/>
            </a:lnSpc>
            <a:spcBef>
              <a:spcPct val="0"/>
            </a:spcBef>
            <a:spcAft>
              <a:spcPct val="35000"/>
            </a:spcAft>
            <a:buNone/>
          </a:pPr>
          <a:r>
            <a:rPr lang="fr-FR" sz="1400" kern="1200" dirty="0"/>
            <a:t>La fiche actualisée doit être remise par tous les étudiants</a:t>
          </a:r>
          <a:endParaRPr lang="fr-BE" sz="1400" kern="1200" dirty="0"/>
        </a:p>
      </dsp:txBody>
      <dsp:txXfrm>
        <a:off x="2058885" y="1400330"/>
        <a:ext cx="1526572" cy="1591827"/>
      </dsp:txXfrm>
    </dsp:sp>
    <dsp:sp modelId="{330FD509-466B-4F43-B67F-C2E4A0F1220C}">
      <dsp:nvSpPr>
        <dsp:cNvPr id="0" name=""/>
        <dsp:cNvSpPr/>
      </dsp:nvSpPr>
      <dsp:spPr>
        <a:xfrm>
          <a:off x="3949998" y="1317746"/>
          <a:ext cx="1691740" cy="17569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Mi-mai (ou début août)</a:t>
          </a:r>
        </a:p>
        <a:p>
          <a:pPr marL="0" lvl="0" indent="0" algn="ctr" defTabSz="711200">
            <a:lnSpc>
              <a:spcPct val="90000"/>
            </a:lnSpc>
            <a:spcBef>
              <a:spcPct val="0"/>
            </a:spcBef>
            <a:spcAft>
              <a:spcPct val="35000"/>
            </a:spcAft>
            <a:buNone/>
          </a:pPr>
          <a:r>
            <a:rPr lang="fr-FR" sz="1400" kern="1200" dirty="0"/>
            <a:t>Le mémoire doit être déposé</a:t>
          </a:r>
        </a:p>
        <a:p>
          <a:pPr marL="0" lvl="0" indent="0" algn="ctr" defTabSz="711200">
            <a:lnSpc>
              <a:spcPct val="90000"/>
            </a:lnSpc>
            <a:spcBef>
              <a:spcPct val="0"/>
            </a:spcBef>
            <a:spcAft>
              <a:spcPct val="35000"/>
            </a:spcAft>
            <a:buNone/>
          </a:pPr>
          <a:endParaRPr lang="fr-BE" sz="1300" kern="1200" dirty="0"/>
        </a:p>
      </dsp:txBody>
      <dsp:txXfrm>
        <a:off x="4032582" y="1400330"/>
        <a:ext cx="1526572" cy="1591827"/>
      </dsp:txXfrm>
    </dsp:sp>
    <dsp:sp modelId="{0CB4EB41-2E58-4D8F-95E6-165AFE72FCF8}">
      <dsp:nvSpPr>
        <dsp:cNvPr id="0" name=""/>
        <dsp:cNvSpPr/>
      </dsp:nvSpPr>
      <dsp:spPr>
        <a:xfrm>
          <a:off x="5923695" y="1317746"/>
          <a:ext cx="1691740" cy="17569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Défense orale devant un jury (directeur du mémoire + deux lecteurs)</a:t>
          </a:r>
          <a:endParaRPr lang="fr-BE" sz="1400" kern="1200" dirty="0"/>
        </a:p>
      </dsp:txBody>
      <dsp:txXfrm>
        <a:off x="6006279" y="1400330"/>
        <a:ext cx="1526572" cy="15918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F68B37-3863-4E07-B7E3-68BCC1F0363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7D93BB8-CBCC-4F79-A120-BE635717764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892A08F5-D131-49A6-8271-2AAD8D1F48CB}" type="datetimeFigureOut">
              <a:rPr lang="en-US"/>
              <a:pPr>
                <a:defRPr/>
              </a:pPr>
              <a:t>9/21/2021</a:t>
            </a:fld>
            <a:endParaRPr lang="en-US"/>
          </a:p>
        </p:txBody>
      </p:sp>
      <p:sp>
        <p:nvSpPr>
          <p:cNvPr id="4" name="Slide Image Placeholder 3">
            <a:extLst>
              <a:ext uri="{FF2B5EF4-FFF2-40B4-BE49-F238E27FC236}">
                <a16:creationId xmlns:a16="http://schemas.microsoft.com/office/drawing/2014/main" id="{FF843DB3-9E46-44C6-9B66-053F9FBBF1C6}"/>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B74C29-C062-4918-8C59-68746A1E64D3}"/>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5D09DE3-664A-4207-B75B-A54583062048}"/>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E61068F0-56E1-4901-956A-C1E900AE4900}"/>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114FFBA-5086-45ED-BEA5-E6C63C46358E}"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9B05B01-7FE5-40C2-B00C-22105CA163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EB14CF8-EBCF-4DB4-B586-888DCE8E15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2B4657DE-C558-4AA3-A52D-349BB2AF5F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8F87D8B-55FB-4B01-8775-6C9071FFA879}"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72D0657-5246-460B-9E11-56210E0208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63EBF0EA-6310-47DD-B8FD-B090FBEDAD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D91C2487-E180-40E0-93A5-DE1C1837FD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FCDA63-DE8D-407E-8ED2-C154EBD81B58}" type="slidenum">
              <a:rPr lang="en-US" altLang="en-US" smtClean="0"/>
              <a:pPr/>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Slide Number Placeholder 6">
            <a:extLst>
              <a:ext uri="{FF2B5EF4-FFF2-40B4-BE49-F238E27FC236}">
                <a16:creationId xmlns:a16="http://schemas.microsoft.com/office/drawing/2014/main" id="{301427F2-B478-4C8B-8B7D-25C33CBEB3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1pPr>
            <a:lvl2pPr marL="742950" indent="-28575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2pPr>
            <a:lvl3pPr marL="11430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3pPr>
            <a:lvl4pPr marL="16002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4pPr>
            <a:lvl5pPr marL="20574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pPr>
            <a:fld id="{489A1BFD-B1A3-4DA1-9AF8-643E68657770}" type="slidenum">
              <a:rPr lang="fr-BE" altLang="en-US" sz="1400" smtClean="0">
                <a:solidFill>
                  <a:srgbClr val="000000"/>
                </a:solidFill>
                <a:latin typeface="Times New Roman" panose="02020603050405020304" pitchFamily="18" charset="0"/>
              </a:rPr>
              <a:pPr>
                <a:spcBef>
                  <a:spcPct val="0"/>
                </a:spcBef>
                <a:buClr>
                  <a:srgbClr val="000000"/>
                </a:buClr>
                <a:buFont typeface="Times New Roman" panose="02020603050405020304" pitchFamily="18" charset="0"/>
                <a:buNone/>
              </a:pPr>
              <a:t>30</a:t>
            </a:fld>
            <a:endParaRPr lang="fr-BE" altLang="en-US" sz="1400">
              <a:solidFill>
                <a:srgbClr val="000000"/>
              </a:solidFill>
              <a:latin typeface="Times New Roman" panose="02020603050405020304" pitchFamily="18" charset="0"/>
            </a:endParaRPr>
          </a:p>
        </p:txBody>
      </p:sp>
      <p:sp>
        <p:nvSpPr>
          <p:cNvPr id="47107" name="Text Box 1">
            <a:extLst>
              <a:ext uri="{FF2B5EF4-FFF2-40B4-BE49-F238E27FC236}">
                <a16:creationId xmlns:a16="http://schemas.microsoft.com/office/drawing/2014/main" id="{CE385290-15C7-442D-B728-20DAD4D5948A}"/>
              </a:ext>
            </a:extLst>
          </p:cNvPr>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47108" name="Text Box 2">
            <a:extLst>
              <a:ext uri="{FF2B5EF4-FFF2-40B4-BE49-F238E27FC236}">
                <a16:creationId xmlns:a16="http://schemas.microsoft.com/office/drawing/2014/main" id="{0555DBA5-945F-4D0D-8F0D-B5C78C600785}"/>
              </a:ext>
            </a:extLst>
          </p:cNvPr>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89FCB3E-A93E-4DB8-9787-397AEC99E2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29FCCCC-015F-4F9D-AFF6-29A61ABA63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FC2888C7-3CA9-4777-A3B7-3BBB4FAC02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00115A2-FAA6-4F0C-ABBC-EE66DB4FDE04}" type="slidenum">
              <a:rPr lang="en-US" altLang="en-US" smtClean="0"/>
              <a:pPr/>
              <a:t>31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F0C3072E-AA25-4462-B73E-2ACD2149E9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notes 2">
            <a:extLst>
              <a:ext uri="{FF2B5EF4-FFF2-40B4-BE49-F238E27FC236}">
                <a16:creationId xmlns:a16="http://schemas.microsoft.com/office/drawing/2014/main" id="{B1526389-27B3-485A-AC94-12C6D4D44F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a:p>
            <a:endParaRPr lang="fr-BE" altLang="fr-FR"/>
          </a:p>
        </p:txBody>
      </p:sp>
      <p:sp>
        <p:nvSpPr>
          <p:cNvPr id="51204" name="Espace réservé du numéro de diapositive 3">
            <a:extLst>
              <a:ext uri="{FF2B5EF4-FFF2-40B4-BE49-F238E27FC236}">
                <a16:creationId xmlns:a16="http://schemas.microsoft.com/office/drawing/2014/main" id="{04EE822D-D491-42F5-8CFD-C5AF349A10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F1CF4B7-C6E1-437C-98D5-40C24D91DD22}" type="slidenum">
              <a:rPr lang="en-US" altLang="fr-FR" smtClean="0"/>
              <a:pPr/>
              <a:t>32</a:t>
            </a:fld>
            <a:endParaRPr lang="en-US"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Slide Number Placeholder 6">
            <a:extLst>
              <a:ext uri="{FF2B5EF4-FFF2-40B4-BE49-F238E27FC236}">
                <a16:creationId xmlns:a16="http://schemas.microsoft.com/office/drawing/2014/main" id="{E9614DC0-D98B-495F-AC61-1C9F5466C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1pPr>
            <a:lvl2pPr marL="742950" indent="-28575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2pPr>
            <a:lvl3pPr marL="11430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3pPr>
            <a:lvl4pPr marL="16002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4pPr>
            <a:lvl5pPr marL="20574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pPr>
            <a:fld id="{F75AD44E-330E-4E24-AA30-F116CEB6C78B}" type="slidenum">
              <a:rPr lang="fr-BE" altLang="en-US" sz="1400" smtClean="0">
                <a:solidFill>
                  <a:srgbClr val="000000"/>
                </a:solidFill>
                <a:latin typeface="Times New Roman" panose="02020603050405020304" pitchFamily="18" charset="0"/>
              </a:rPr>
              <a:pPr>
                <a:spcBef>
                  <a:spcPct val="0"/>
                </a:spcBef>
                <a:buClr>
                  <a:srgbClr val="000000"/>
                </a:buClr>
                <a:buFont typeface="Times New Roman" panose="02020603050405020304" pitchFamily="18" charset="0"/>
                <a:buNone/>
              </a:pPr>
              <a:t>35</a:t>
            </a:fld>
            <a:endParaRPr lang="fr-BE" altLang="en-US" sz="1400">
              <a:solidFill>
                <a:srgbClr val="000000"/>
              </a:solidFill>
              <a:latin typeface="Times New Roman" panose="02020603050405020304" pitchFamily="18" charset="0"/>
            </a:endParaRPr>
          </a:p>
        </p:txBody>
      </p:sp>
      <p:sp>
        <p:nvSpPr>
          <p:cNvPr id="55299" name="Text Box 1">
            <a:extLst>
              <a:ext uri="{FF2B5EF4-FFF2-40B4-BE49-F238E27FC236}">
                <a16:creationId xmlns:a16="http://schemas.microsoft.com/office/drawing/2014/main" id="{0AD0193C-2C7A-43CB-9B84-17FC6AF10C29}"/>
              </a:ext>
            </a:extLst>
          </p:cNvPr>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55300" name="Text Box 2">
            <a:extLst>
              <a:ext uri="{FF2B5EF4-FFF2-40B4-BE49-F238E27FC236}">
                <a16:creationId xmlns:a16="http://schemas.microsoft.com/office/drawing/2014/main" id="{4AAA9AA3-4613-4675-AF79-81AE73E2BA39}"/>
              </a:ext>
            </a:extLst>
          </p:cNvPr>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A2E049D-DACF-4852-B83A-7D629A95A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C4D22FA-2B1E-4787-B407-3DC3FD215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F081E245-36FA-4B9F-B92F-11C74CEB19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964637-18C9-42F1-94B5-0081F718542F}" type="slidenum">
              <a:rPr lang="en-US" altLang="en-US" smtClean="0"/>
              <a:pPr/>
              <a:t>36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4DB7C85-2C8D-437C-8437-BBA50DF3A5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3BCFB2D-A899-4F7E-9C9B-D41A0D014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C633E225-66FF-44B9-A46E-6BC8786B47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74A4C17-3789-44C8-A38D-08A7B9844A66}"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67AFB49-4D75-48D4-935C-FB506EE3A4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B9C6FB3-3B73-4D33-81EE-120E14E3B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65DD1C87-433B-48EF-B180-9BE4265129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1C990A8-8EE9-45D8-9BFC-EFC9C1E1C97D}"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8AA43CF-4293-41C1-B55C-BC91A23BD4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04DFE26-2D77-4E4F-9A67-088E5E5E4F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EA524A7C-7820-4CC8-A44C-D376CB371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E831B0-70FB-4D95-80CB-94E164519769}"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FCB49E5-E123-41FE-96D4-7E5FE16F8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ED92CF5-EEDB-4758-8CE3-43ED9B635D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ED38159B-5CAA-4C19-9F60-242D01A25A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AB52E1A-2FE0-44F0-9B3B-945FF1C57DAB}"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C5B0504-2009-44C3-8A21-C0057D11FB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6A03669-0BC8-4890-94A7-451DE1EFE7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899135D8-F28F-4C5E-AD21-A2C3BDBDDA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81BC20-453F-4723-A058-32F7D8097C8A}" type="slidenum">
              <a:rPr lang="en-US" altLang="en-US" smtClean="0"/>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5FF16A9A-98A9-4C4E-BB45-17139BFC3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notes 2">
            <a:extLst>
              <a:ext uri="{FF2B5EF4-FFF2-40B4-BE49-F238E27FC236}">
                <a16:creationId xmlns:a16="http://schemas.microsoft.com/office/drawing/2014/main" id="{0A12D623-71A3-445A-85AD-FF04339D56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a:p>
            <a:endParaRPr lang="fr-BE" altLang="fr-FR"/>
          </a:p>
          <a:p>
            <a:r>
              <a:rPr lang="fr-BE" altLang="fr-FR" b="1"/>
              <a:t>Documentologie</a:t>
            </a:r>
            <a:r>
              <a:rPr lang="fr-BE" altLang="fr-FR"/>
              <a:t> (IB)</a:t>
            </a:r>
          </a:p>
          <a:p>
            <a:pPr lvl="1"/>
            <a:r>
              <a:rPr lang="fr-BE" altLang="fr-FR"/>
              <a:t>Etude approfondie des principes de gestion documentaire, des langages documentaires, de la chaîne d'enregistrement documentaire et des méthodes d'indexation et de recherche. Travaux pratiques, évaluation critique et évocation des principaux domaines de recherche en la matière.</a:t>
            </a:r>
          </a:p>
          <a:p>
            <a:endParaRPr lang="fr-BE" altLang="fr-FR"/>
          </a:p>
          <a:p>
            <a:r>
              <a:rPr lang="fr-BE" altLang="fr-FR" b="1"/>
              <a:t>Automatique documentaire (Seth VH):</a:t>
            </a:r>
          </a:p>
          <a:p>
            <a:pPr lvl="1"/>
            <a:r>
              <a:rPr lang="fr-BE" altLang="fr-FR"/>
              <a:t>Etude des interactions entre les aspects opérationnels du système, son environnement organisationnel et la nature de l'information traitée, recherche avancée sur les serveurs de bases de données documentaires et sur internet, fonctions, normes et architectures des applications documentaires "fédérées" dans les environnements client-serveur, internet et intranet, applications coopératives de type "e-workspace", évaluation critique et amélioration de la qualité d'un système documentaire et évocation des principaux domaines de recherche en informatique documentaire.</a:t>
            </a:r>
          </a:p>
        </p:txBody>
      </p:sp>
      <p:sp>
        <p:nvSpPr>
          <p:cNvPr id="21508" name="Espace réservé du numéro de diapositive 3">
            <a:extLst>
              <a:ext uri="{FF2B5EF4-FFF2-40B4-BE49-F238E27FC236}">
                <a16:creationId xmlns:a16="http://schemas.microsoft.com/office/drawing/2014/main" id="{3A0A8E36-09F0-4944-BE00-141EEF6FC7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AFB6C7-F23C-48C2-A6A0-67972601DCB0}" type="slidenum">
              <a:rPr lang="en-US" altLang="fr-FR" smtClean="0"/>
              <a:pPr/>
              <a:t>9</a:t>
            </a:fld>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7E185DD7-331B-4960-8D78-1DF565E821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notes 2">
            <a:extLst>
              <a:ext uri="{FF2B5EF4-FFF2-40B4-BE49-F238E27FC236}">
                <a16:creationId xmlns:a16="http://schemas.microsoft.com/office/drawing/2014/main" id="{8DA941C9-4A83-4CAF-ABE5-7EC06628C3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a:p>
          <a:p>
            <a:endParaRPr lang="fr-BE" altLang="fr-FR"/>
          </a:p>
          <a:p>
            <a:r>
              <a:rPr lang="fr-BE" altLang="fr-FR" b="1"/>
              <a:t>Documentologie</a:t>
            </a:r>
            <a:r>
              <a:rPr lang="fr-BE" altLang="fr-FR"/>
              <a:t> (IB)</a:t>
            </a:r>
          </a:p>
          <a:p>
            <a:pPr lvl="1"/>
            <a:r>
              <a:rPr lang="fr-BE" altLang="fr-FR"/>
              <a:t>Etude approfondie des principes de gestion documentaire, des langages documentaires, de la chaîne d'enregistrement documentaire et des méthodes d'indexation et de recherche. Travaux pratiques, évaluation critique et évocation des principaux domaines de recherche en la matière.</a:t>
            </a:r>
          </a:p>
          <a:p>
            <a:endParaRPr lang="fr-BE" altLang="fr-FR"/>
          </a:p>
          <a:p>
            <a:r>
              <a:rPr lang="fr-BE" altLang="fr-FR" b="1"/>
              <a:t>Automatique documentaire (Seth VH):</a:t>
            </a:r>
          </a:p>
          <a:p>
            <a:pPr lvl="1"/>
            <a:r>
              <a:rPr lang="fr-BE" altLang="fr-FR"/>
              <a:t>Etude des interactions entre les aspects opérationnels du système, son environnement organisationnel et la nature de l'information traitée, recherche avancée sur les serveurs de bases de données documentaires et sur internet, fonctions, normes et architectures des applications documentaires "fédérées" dans les environnements client-serveur, internet et intranet, applications coopératives de type "e-workspace", évaluation critique et amélioration de la qualité d'un système documentaire et évocation des principaux domaines de recherche en informatique documentaire.</a:t>
            </a:r>
          </a:p>
        </p:txBody>
      </p:sp>
      <p:sp>
        <p:nvSpPr>
          <p:cNvPr id="23556" name="Espace réservé du numéro de diapositive 3">
            <a:extLst>
              <a:ext uri="{FF2B5EF4-FFF2-40B4-BE49-F238E27FC236}">
                <a16:creationId xmlns:a16="http://schemas.microsoft.com/office/drawing/2014/main" id="{987625BE-46A9-4828-A386-024EE2FEE8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BCD0F4-2B25-4ACF-8379-07D360748417}" type="slidenum">
              <a:rPr lang="en-US" altLang="fr-FR" smtClean="0"/>
              <a:pPr/>
              <a:t>10</a:t>
            </a:fld>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6703CCE2-F3D5-49BF-9336-6E0B01F024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1pPr>
            <a:lvl2pPr marL="742950" indent="-28575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2pPr>
            <a:lvl3pPr marL="11430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3pPr>
            <a:lvl4pPr marL="16002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4pPr>
            <a:lvl5pPr marL="2057400" indent="-228600">
              <a:spcBef>
                <a:spcPct val="30000"/>
              </a:spcBef>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457200" algn="l"/>
                <a:tab pos="914400" algn="l"/>
                <a:tab pos="1371600" algn="l"/>
                <a:tab pos="1828800" algn="l"/>
                <a:tab pos="2286000" algn="l"/>
                <a:tab pos="2743200" algn="l"/>
                <a:tab pos="3200400" algn="l"/>
              </a:tabLst>
              <a:defRPr sz="12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pPr>
            <a:fld id="{31EB7D7A-A88F-49CC-AB03-6EB756023E33}" type="slidenum">
              <a:rPr lang="fr-BE" altLang="en-US" sz="1400" smtClean="0">
                <a:solidFill>
                  <a:srgbClr val="000000"/>
                </a:solidFill>
                <a:latin typeface="Times New Roman" panose="02020603050405020304" pitchFamily="18" charset="0"/>
              </a:rPr>
              <a:pPr>
                <a:spcBef>
                  <a:spcPct val="0"/>
                </a:spcBef>
                <a:buClr>
                  <a:srgbClr val="000000"/>
                </a:buClr>
                <a:buFont typeface="Times New Roman" panose="02020603050405020304" pitchFamily="18" charset="0"/>
                <a:buNone/>
              </a:pPr>
              <a:t>11</a:t>
            </a:fld>
            <a:endParaRPr lang="fr-BE" altLang="en-US" sz="1400">
              <a:solidFill>
                <a:srgbClr val="000000"/>
              </a:solidFill>
              <a:latin typeface="Times New Roman" panose="02020603050405020304" pitchFamily="18" charset="0"/>
            </a:endParaRPr>
          </a:p>
        </p:txBody>
      </p:sp>
      <p:sp>
        <p:nvSpPr>
          <p:cNvPr id="25603" name="Text Box 1">
            <a:extLst>
              <a:ext uri="{FF2B5EF4-FFF2-40B4-BE49-F238E27FC236}">
                <a16:creationId xmlns:a16="http://schemas.microsoft.com/office/drawing/2014/main" id="{CDF6FCF3-BE97-4495-A6C4-78FDB5B82EC2}"/>
              </a:ext>
            </a:extLst>
          </p:cNvPr>
          <p:cNvSpPr>
            <a:spLocks noGrp="1" noRot="1" noChangeAspect="1" noChangeArrowheads="1" noTextEdit="1"/>
          </p:cNvSpPr>
          <p:nvPr>
            <p:ph type="sldImg"/>
          </p:nvPr>
        </p:nvSpPr>
        <p:spPr bwMode="auto">
          <a:xfrm>
            <a:off x="1106488" y="812800"/>
            <a:ext cx="5345112" cy="4008438"/>
          </a:xfrm>
          <a:solidFill>
            <a:srgbClr val="FFFFFF"/>
          </a:solidFill>
          <a:ln>
            <a:solidFill>
              <a:srgbClr val="000000"/>
            </a:solidFill>
            <a:miter lim="800000"/>
            <a:headEnd/>
            <a:tailEnd/>
          </a:ln>
        </p:spPr>
      </p:sp>
      <p:sp>
        <p:nvSpPr>
          <p:cNvPr id="25604" name="Text Box 2">
            <a:extLst>
              <a:ext uri="{FF2B5EF4-FFF2-40B4-BE49-F238E27FC236}">
                <a16:creationId xmlns:a16="http://schemas.microsoft.com/office/drawing/2014/main" id="{E38105C2-B181-470D-82ED-C211EDE82C4D}"/>
              </a:ext>
            </a:extLst>
          </p:cNvPr>
          <p:cNvSpPr>
            <a:spLocks noGrp="1" noChangeArrowheads="1"/>
          </p:cNvSpPr>
          <p:nvPr>
            <p:ph type="body" idx="1"/>
          </p:nvPr>
        </p:nvSpPr>
        <p:spPr bwMode="auto">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FDD34E70-34BF-427E-A090-868A519DEAC9}"/>
              </a:ext>
            </a:extLst>
          </p:cNvPr>
          <p:cNvSpPr>
            <a:spLocks noGrp="1"/>
          </p:cNvSpPr>
          <p:nvPr>
            <p:ph type="dt" sz="half" idx="10"/>
          </p:nvPr>
        </p:nvSpPr>
        <p:spPr/>
        <p:txBody>
          <a:bodyPr/>
          <a:lstStyle>
            <a:lvl1pPr>
              <a:defRPr/>
            </a:lvl1pPr>
          </a:lstStyle>
          <a:p>
            <a:pPr>
              <a:defRPr/>
            </a:pPr>
            <a:fld id="{83EDA0E0-FDB6-4D44-BDA0-296ED54CAAE7}" type="datetime1">
              <a:rPr lang="fr-BE"/>
              <a:pPr>
                <a:defRPr/>
              </a:pPr>
              <a:t>21-09-21</a:t>
            </a:fld>
            <a:endParaRPr lang="fr-BE"/>
          </a:p>
        </p:txBody>
      </p:sp>
      <p:sp>
        <p:nvSpPr>
          <p:cNvPr id="5" name="Espace réservé du pied de page 4">
            <a:extLst>
              <a:ext uri="{FF2B5EF4-FFF2-40B4-BE49-F238E27FC236}">
                <a16:creationId xmlns:a16="http://schemas.microsoft.com/office/drawing/2014/main" id="{4A0402B4-8E4F-4333-B855-A91FE3B9B6FB}"/>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DDA87181-793E-4C24-9C57-D83F8F25903C}"/>
              </a:ext>
            </a:extLst>
          </p:cNvPr>
          <p:cNvSpPr>
            <a:spLocks noGrp="1"/>
          </p:cNvSpPr>
          <p:nvPr>
            <p:ph type="sldNum" sz="quarter" idx="12"/>
          </p:nvPr>
        </p:nvSpPr>
        <p:spPr/>
        <p:txBody>
          <a:bodyPr/>
          <a:lstStyle>
            <a:lvl1pPr>
              <a:defRPr/>
            </a:lvl1pPr>
          </a:lstStyle>
          <a:p>
            <a:pPr>
              <a:defRPr/>
            </a:pPr>
            <a:fld id="{87B7A751-E87B-40FB-9773-E7EA763EE4E8}" type="slidenum">
              <a:rPr lang="fr-BE" altLang="fr-FR"/>
              <a:pPr>
                <a:defRPr/>
              </a:pPr>
              <a:t>‹N°›</a:t>
            </a:fld>
            <a:endParaRPr lang="fr-BE" altLang="fr-FR"/>
          </a:p>
        </p:txBody>
      </p:sp>
    </p:spTree>
    <p:extLst>
      <p:ext uri="{BB962C8B-B14F-4D97-AF65-F5344CB8AC3E}">
        <p14:creationId xmlns:p14="http://schemas.microsoft.com/office/powerpoint/2010/main" val="30224977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05D6CA4B-93DF-4822-9BA0-C41D2DCB2149}"/>
              </a:ext>
            </a:extLst>
          </p:cNvPr>
          <p:cNvSpPr>
            <a:spLocks noGrp="1"/>
          </p:cNvSpPr>
          <p:nvPr>
            <p:ph type="dt" sz="half" idx="10"/>
          </p:nvPr>
        </p:nvSpPr>
        <p:spPr/>
        <p:txBody>
          <a:bodyPr/>
          <a:lstStyle>
            <a:lvl1pPr>
              <a:defRPr/>
            </a:lvl1pPr>
          </a:lstStyle>
          <a:p>
            <a:pPr>
              <a:defRPr/>
            </a:pPr>
            <a:fld id="{22C2A437-8EA4-4DC4-93B0-AE1D80F8F873}" type="datetime1">
              <a:rPr lang="fr-BE"/>
              <a:pPr>
                <a:defRPr/>
              </a:pPr>
              <a:t>21-09-21</a:t>
            </a:fld>
            <a:endParaRPr lang="fr-BE"/>
          </a:p>
        </p:txBody>
      </p:sp>
      <p:sp>
        <p:nvSpPr>
          <p:cNvPr id="6" name="Espace réservé du pied de page 4">
            <a:extLst>
              <a:ext uri="{FF2B5EF4-FFF2-40B4-BE49-F238E27FC236}">
                <a16:creationId xmlns:a16="http://schemas.microsoft.com/office/drawing/2014/main" id="{9506967E-C13C-4069-A5F6-21D87F25020A}"/>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980EE832-02E0-4B0C-8CB0-D2A4EC262B05}"/>
              </a:ext>
            </a:extLst>
          </p:cNvPr>
          <p:cNvSpPr>
            <a:spLocks noGrp="1"/>
          </p:cNvSpPr>
          <p:nvPr>
            <p:ph type="sldNum" sz="quarter" idx="12"/>
          </p:nvPr>
        </p:nvSpPr>
        <p:spPr/>
        <p:txBody>
          <a:bodyPr/>
          <a:lstStyle>
            <a:lvl1pPr>
              <a:defRPr/>
            </a:lvl1pPr>
          </a:lstStyle>
          <a:p>
            <a:pPr>
              <a:defRPr/>
            </a:pPr>
            <a:fld id="{2CA749E9-01EF-4F23-986E-BFB6426F10B4}" type="slidenum">
              <a:rPr lang="fr-BE" altLang="fr-FR"/>
              <a:pPr>
                <a:defRPr/>
              </a:pPr>
              <a:t>‹N°›</a:t>
            </a:fld>
            <a:endParaRPr lang="fr-BE" altLang="fr-FR"/>
          </a:p>
        </p:txBody>
      </p:sp>
    </p:spTree>
    <p:extLst>
      <p:ext uri="{BB962C8B-B14F-4D97-AF65-F5344CB8AC3E}">
        <p14:creationId xmlns:p14="http://schemas.microsoft.com/office/powerpoint/2010/main" val="21052321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01A5D89-0FFC-4C37-9B37-402F3B73531D}"/>
              </a:ext>
            </a:extLst>
          </p:cNvPr>
          <p:cNvSpPr>
            <a:spLocks noGrp="1"/>
          </p:cNvSpPr>
          <p:nvPr>
            <p:ph type="dt" sz="half" idx="10"/>
          </p:nvPr>
        </p:nvSpPr>
        <p:spPr/>
        <p:txBody>
          <a:bodyPr/>
          <a:lstStyle>
            <a:lvl1pPr>
              <a:defRPr/>
            </a:lvl1pPr>
          </a:lstStyle>
          <a:p>
            <a:pPr>
              <a:defRPr/>
            </a:pPr>
            <a:fld id="{BF2978B2-CF20-4974-9B31-DF4765DDAFA2}" type="datetime1">
              <a:rPr lang="fr-BE"/>
              <a:pPr>
                <a:defRPr/>
              </a:pPr>
              <a:t>21-09-21</a:t>
            </a:fld>
            <a:endParaRPr lang="fr-BE"/>
          </a:p>
        </p:txBody>
      </p:sp>
      <p:sp>
        <p:nvSpPr>
          <p:cNvPr id="5" name="Espace réservé du pied de page 4">
            <a:extLst>
              <a:ext uri="{FF2B5EF4-FFF2-40B4-BE49-F238E27FC236}">
                <a16:creationId xmlns:a16="http://schemas.microsoft.com/office/drawing/2014/main" id="{0AE2E685-F4D8-43F5-AAB8-F08AB7CEF1FD}"/>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55D4C72B-90DA-401D-96A6-92C71273CE2C}"/>
              </a:ext>
            </a:extLst>
          </p:cNvPr>
          <p:cNvSpPr>
            <a:spLocks noGrp="1"/>
          </p:cNvSpPr>
          <p:nvPr>
            <p:ph type="sldNum" sz="quarter" idx="12"/>
          </p:nvPr>
        </p:nvSpPr>
        <p:spPr/>
        <p:txBody>
          <a:bodyPr/>
          <a:lstStyle>
            <a:lvl1pPr>
              <a:defRPr/>
            </a:lvl1pPr>
          </a:lstStyle>
          <a:p>
            <a:pPr>
              <a:defRPr/>
            </a:pPr>
            <a:fld id="{71C9C0EE-B82F-42B5-9174-9E3C28AC4C08}" type="slidenum">
              <a:rPr lang="fr-BE" altLang="fr-FR"/>
              <a:pPr>
                <a:defRPr/>
              </a:pPr>
              <a:t>‹N°›</a:t>
            </a:fld>
            <a:endParaRPr lang="fr-BE" altLang="fr-FR"/>
          </a:p>
        </p:txBody>
      </p:sp>
    </p:spTree>
    <p:extLst>
      <p:ext uri="{BB962C8B-B14F-4D97-AF65-F5344CB8AC3E}">
        <p14:creationId xmlns:p14="http://schemas.microsoft.com/office/powerpoint/2010/main" val="2287260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835696" y="836712"/>
            <a:ext cx="5638800" cy="1143000"/>
          </a:xfrm>
        </p:spPr>
        <p:txBody>
          <a:bodyPr lIns="0">
            <a:noAutofit/>
          </a:bodyPr>
          <a:lstStyle>
            <a:lvl1pPr algn="l">
              <a:defRPr sz="1800"/>
            </a:lvl1pPr>
          </a:lstStyle>
          <a:p>
            <a:endParaRPr lang="fr-FR" dirty="0"/>
          </a:p>
        </p:txBody>
      </p:sp>
    </p:spTree>
    <p:extLst>
      <p:ext uri="{BB962C8B-B14F-4D97-AF65-F5344CB8AC3E}">
        <p14:creationId xmlns:p14="http://schemas.microsoft.com/office/powerpoint/2010/main" val="39378891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835696" y="836712"/>
            <a:ext cx="5638800" cy="1143000"/>
          </a:xfrm>
        </p:spPr>
        <p:txBody>
          <a:bodyPr lIns="0">
            <a:noAutofit/>
          </a:bodyPr>
          <a:lstStyle>
            <a:lvl1pPr algn="l">
              <a:defRPr sz="1800"/>
            </a:lvl1pPr>
          </a:lstStyle>
          <a:p>
            <a:endParaRPr lang="fr-FR" dirty="0"/>
          </a:p>
        </p:txBody>
      </p:sp>
      <p:sp>
        <p:nvSpPr>
          <p:cNvPr id="7" name="Espace réservé du contenu 2"/>
          <p:cNvSpPr>
            <a:spLocks noGrp="1"/>
          </p:cNvSpPr>
          <p:nvPr>
            <p:ph idx="1"/>
          </p:nvPr>
        </p:nvSpPr>
        <p:spPr>
          <a:xfrm>
            <a:off x="899592" y="2084852"/>
            <a:ext cx="7715200" cy="452543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Tree>
    <p:extLst>
      <p:ext uri="{BB962C8B-B14F-4D97-AF65-F5344CB8AC3E}">
        <p14:creationId xmlns:p14="http://schemas.microsoft.com/office/powerpoint/2010/main" val="1471197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BE" dirty="0"/>
          </a:p>
        </p:txBody>
      </p:sp>
      <p:sp>
        <p:nvSpPr>
          <p:cNvPr id="4" name="Espace réservé de la date 3">
            <a:extLst>
              <a:ext uri="{FF2B5EF4-FFF2-40B4-BE49-F238E27FC236}">
                <a16:creationId xmlns:a16="http://schemas.microsoft.com/office/drawing/2014/main" id="{417A675C-D49A-4A84-BD94-113C3458360B}"/>
              </a:ext>
            </a:extLst>
          </p:cNvPr>
          <p:cNvSpPr>
            <a:spLocks noGrp="1"/>
          </p:cNvSpPr>
          <p:nvPr>
            <p:ph type="dt" sz="half" idx="10"/>
          </p:nvPr>
        </p:nvSpPr>
        <p:spPr/>
        <p:txBody>
          <a:bodyPr/>
          <a:lstStyle>
            <a:lvl1pPr>
              <a:defRPr/>
            </a:lvl1pPr>
          </a:lstStyle>
          <a:p>
            <a:pPr>
              <a:defRPr/>
            </a:pPr>
            <a:fld id="{A8B4F6D1-FA7C-4620-A8A7-5ACDF1C88ED8}" type="datetime1">
              <a:rPr lang="fr-BE"/>
              <a:pPr>
                <a:defRPr/>
              </a:pPr>
              <a:t>21-09-21</a:t>
            </a:fld>
            <a:endParaRPr lang="fr-BE"/>
          </a:p>
        </p:txBody>
      </p:sp>
      <p:sp>
        <p:nvSpPr>
          <p:cNvPr id="5" name="Espace réservé du pied de page 4">
            <a:extLst>
              <a:ext uri="{FF2B5EF4-FFF2-40B4-BE49-F238E27FC236}">
                <a16:creationId xmlns:a16="http://schemas.microsoft.com/office/drawing/2014/main" id="{D10A3F93-056B-45A0-8CEA-BEBB8B56C722}"/>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D11765F2-1489-4E76-994F-222EE510B744}"/>
              </a:ext>
            </a:extLst>
          </p:cNvPr>
          <p:cNvSpPr>
            <a:spLocks noGrp="1"/>
          </p:cNvSpPr>
          <p:nvPr>
            <p:ph type="sldNum" sz="quarter" idx="12"/>
          </p:nvPr>
        </p:nvSpPr>
        <p:spPr/>
        <p:txBody>
          <a:bodyPr/>
          <a:lstStyle>
            <a:lvl1pPr>
              <a:defRPr/>
            </a:lvl1pPr>
          </a:lstStyle>
          <a:p>
            <a:pPr>
              <a:defRPr/>
            </a:pPr>
            <a:fld id="{A2975A95-6B4D-4186-A608-C36F30BF9C61}" type="slidenum">
              <a:rPr lang="fr-BE" altLang="fr-FR"/>
              <a:pPr>
                <a:defRPr/>
              </a:pPr>
              <a:t>‹N°›</a:t>
            </a:fld>
            <a:endParaRPr lang="fr-BE" altLang="fr-FR"/>
          </a:p>
        </p:txBody>
      </p:sp>
    </p:spTree>
    <p:extLst>
      <p:ext uri="{BB962C8B-B14F-4D97-AF65-F5344CB8AC3E}">
        <p14:creationId xmlns:p14="http://schemas.microsoft.com/office/powerpoint/2010/main" val="2651414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BCBC298-A94D-4EED-A938-3D6E02AB76C8}"/>
              </a:ext>
            </a:extLst>
          </p:cNvPr>
          <p:cNvSpPr>
            <a:spLocks noGrp="1"/>
          </p:cNvSpPr>
          <p:nvPr>
            <p:ph type="dt" sz="half" idx="10"/>
          </p:nvPr>
        </p:nvSpPr>
        <p:spPr/>
        <p:txBody>
          <a:bodyPr/>
          <a:lstStyle>
            <a:lvl1pPr>
              <a:defRPr/>
            </a:lvl1pPr>
          </a:lstStyle>
          <a:p>
            <a:pPr>
              <a:defRPr/>
            </a:pPr>
            <a:fld id="{9FF75D2B-1F07-4C58-A4B0-7FB1157FBBF1}" type="datetime1">
              <a:rPr lang="fr-BE"/>
              <a:pPr>
                <a:defRPr/>
              </a:pPr>
              <a:t>21-09-21</a:t>
            </a:fld>
            <a:endParaRPr lang="fr-BE"/>
          </a:p>
        </p:txBody>
      </p:sp>
      <p:sp>
        <p:nvSpPr>
          <p:cNvPr id="5" name="Espace réservé du pied de page 4">
            <a:extLst>
              <a:ext uri="{FF2B5EF4-FFF2-40B4-BE49-F238E27FC236}">
                <a16:creationId xmlns:a16="http://schemas.microsoft.com/office/drawing/2014/main" id="{A7B30077-26E7-4985-BF61-368EC5D40E32}"/>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67BEB4BC-5589-44C0-AA23-848E8A4944C5}"/>
              </a:ext>
            </a:extLst>
          </p:cNvPr>
          <p:cNvSpPr>
            <a:spLocks noGrp="1"/>
          </p:cNvSpPr>
          <p:nvPr>
            <p:ph type="sldNum" sz="quarter" idx="12"/>
          </p:nvPr>
        </p:nvSpPr>
        <p:spPr/>
        <p:txBody>
          <a:bodyPr/>
          <a:lstStyle>
            <a:lvl1pPr>
              <a:defRPr/>
            </a:lvl1pPr>
          </a:lstStyle>
          <a:p>
            <a:pPr>
              <a:defRPr/>
            </a:pPr>
            <a:fld id="{EA01FCC9-8AC4-480B-9B23-5B871E1A3F8B}" type="slidenum">
              <a:rPr lang="fr-BE" altLang="fr-FR"/>
              <a:pPr>
                <a:defRPr/>
              </a:pPr>
              <a:t>‹N°›</a:t>
            </a:fld>
            <a:endParaRPr lang="fr-BE" altLang="fr-FR"/>
          </a:p>
        </p:txBody>
      </p:sp>
    </p:spTree>
    <p:extLst>
      <p:ext uri="{BB962C8B-B14F-4D97-AF65-F5344CB8AC3E}">
        <p14:creationId xmlns:p14="http://schemas.microsoft.com/office/powerpoint/2010/main" val="2504616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15616" y="4425132"/>
            <a:ext cx="7772400" cy="822300"/>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1115616" y="29249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F14F5FF0-C273-4BFB-9390-60B6B2C13D6C}"/>
              </a:ext>
            </a:extLst>
          </p:cNvPr>
          <p:cNvSpPr>
            <a:spLocks noGrp="1"/>
          </p:cNvSpPr>
          <p:nvPr>
            <p:ph type="dt" sz="half" idx="10"/>
          </p:nvPr>
        </p:nvSpPr>
        <p:spPr/>
        <p:txBody>
          <a:bodyPr/>
          <a:lstStyle>
            <a:lvl1pPr>
              <a:defRPr/>
            </a:lvl1pPr>
          </a:lstStyle>
          <a:p>
            <a:pPr>
              <a:defRPr/>
            </a:pPr>
            <a:fld id="{CBDD92B9-5C0B-4198-B7FF-A484302022D0}" type="datetime1">
              <a:rPr lang="fr-BE"/>
              <a:pPr>
                <a:defRPr/>
              </a:pPr>
              <a:t>21-09-21</a:t>
            </a:fld>
            <a:endParaRPr lang="fr-BE"/>
          </a:p>
        </p:txBody>
      </p:sp>
      <p:sp>
        <p:nvSpPr>
          <p:cNvPr id="5" name="Espace réservé du pied de page 4">
            <a:extLst>
              <a:ext uri="{FF2B5EF4-FFF2-40B4-BE49-F238E27FC236}">
                <a16:creationId xmlns:a16="http://schemas.microsoft.com/office/drawing/2014/main" id="{9DD954F5-EBDA-4963-B81C-86D80CDBAB0D}"/>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B91400AB-192A-45F1-B3A2-DD9E34EC2054}"/>
              </a:ext>
            </a:extLst>
          </p:cNvPr>
          <p:cNvSpPr>
            <a:spLocks noGrp="1"/>
          </p:cNvSpPr>
          <p:nvPr>
            <p:ph type="sldNum" sz="quarter" idx="12"/>
          </p:nvPr>
        </p:nvSpPr>
        <p:spPr/>
        <p:txBody>
          <a:bodyPr/>
          <a:lstStyle>
            <a:lvl1pPr>
              <a:defRPr/>
            </a:lvl1pPr>
          </a:lstStyle>
          <a:p>
            <a:pPr>
              <a:defRPr/>
            </a:pPr>
            <a:fld id="{1638E4AA-148E-4899-946E-10BB2917D48C}" type="slidenum">
              <a:rPr lang="fr-BE" altLang="fr-FR"/>
              <a:pPr>
                <a:defRPr/>
              </a:pPr>
              <a:t>‹N°›</a:t>
            </a:fld>
            <a:endParaRPr lang="fr-BE" altLang="fr-FR"/>
          </a:p>
        </p:txBody>
      </p:sp>
    </p:spTree>
    <p:extLst>
      <p:ext uri="{BB962C8B-B14F-4D97-AF65-F5344CB8AC3E}">
        <p14:creationId xmlns:p14="http://schemas.microsoft.com/office/powerpoint/2010/main" val="4250981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1331640" y="1600200"/>
            <a:ext cx="31641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a:extLst>
              <a:ext uri="{FF2B5EF4-FFF2-40B4-BE49-F238E27FC236}">
                <a16:creationId xmlns:a16="http://schemas.microsoft.com/office/drawing/2014/main" id="{10C65216-B566-4228-A863-BAF784888CFA}"/>
              </a:ext>
            </a:extLst>
          </p:cNvPr>
          <p:cNvSpPr>
            <a:spLocks noGrp="1"/>
          </p:cNvSpPr>
          <p:nvPr>
            <p:ph type="dt" sz="half" idx="10"/>
          </p:nvPr>
        </p:nvSpPr>
        <p:spPr/>
        <p:txBody>
          <a:bodyPr/>
          <a:lstStyle>
            <a:lvl1pPr>
              <a:defRPr/>
            </a:lvl1pPr>
          </a:lstStyle>
          <a:p>
            <a:pPr>
              <a:defRPr/>
            </a:pPr>
            <a:fld id="{4975B9DC-EF24-492E-9F34-33FAE83DA499}" type="datetime1">
              <a:rPr lang="fr-BE"/>
              <a:pPr>
                <a:defRPr/>
              </a:pPr>
              <a:t>21-09-21</a:t>
            </a:fld>
            <a:endParaRPr lang="fr-BE"/>
          </a:p>
        </p:txBody>
      </p:sp>
      <p:sp>
        <p:nvSpPr>
          <p:cNvPr id="6" name="Espace réservé du pied de page 4">
            <a:extLst>
              <a:ext uri="{FF2B5EF4-FFF2-40B4-BE49-F238E27FC236}">
                <a16:creationId xmlns:a16="http://schemas.microsoft.com/office/drawing/2014/main" id="{BC158B3B-C80F-4440-8B27-9D0E6943F1E3}"/>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FB140651-A5D3-437C-8B13-FC547EFA1DE2}"/>
              </a:ext>
            </a:extLst>
          </p:cNvPr>
          <p:cNvSpPr>
            <a:spLocks noGrp="1"/>
          </p:cNvSpPr>
          <p:nvPr>
            <p:ph type="sldNum" sz="quarter" idx="12"/>
          </p:nvPr>
        </p:nvSpPr>
        <p:spPr/>
        <p:txBody>
          <a:bodyPr/>
          <a:lstStyle>
            <a:lvl1pPr>
              <a:defRPr/>
            </a:lvl1pPr>
          </a:lstStyle>
          <a:p>
            <a:pPr>
              <a:defRPr/>
            </a:pPr>
            <a:fld id="{9251AF5B-B15C-4EB4-BFCE-A6B272746BA7}" type="slidenum">
              <a:rPr lang="fr-BE" altLang="fr-FR"/>
              <a:pPr>
                <a:defRPr/>
              </a:pPr>
              <a:t>‹N°›</a:t>
            </a:fld>
            <a:endParaRPr lang="fr-BE" altLang="fr-FR"/>
          </a:p>
        </p:txBody>
      </p:sp>
    </p:spTree>
    <p:extLst>
      <p:ext uri="{BB962C8B-B14F-4D97-AF65-F5344CB8AC3E}">
        <p14:creationId xmlns:p14="http://schemas.microsoft.com/office/powerpoint/2010/main" val="3741329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a:extLst>
              <a:ext uri="{FF2B5EF4-FFF2-40B4-BE49-F238E27FC236}">
                <a16:creationId xmlns:a16="http://schemas.microsoft.com/office/drawing/2014/main" id="{6B87198A-2182-4ED6-BFE6-4027B7FC7557}"/>
              </a:ext>
            </a:extLst>
          </p:cNvPr>
          <p:cNvSpPr>
            <a:spLocks noGrp="1"/>
          </p:cNvSpPr>
          <p:nvPr>
            <p:ph type="dt" sz="half" idx="10"/>
          </p:nvPr>
        </p:nvSpPr>
        <p:spPr/>
        <p:txBody>
          <a:bodyPr/>
          <a:lstStyle>
            <a:lvl1pPr>
              <a:defRPr/>
            </a:lvl1pPr>
          </a:lstStyle>
          <a:p>
            <a:pPr>
              <a:defRPr/>
            </a:pPr>
            <a:fld id="{41C2EAF6-3025-4F3D-88A7-2A4597DC1235}" type="datetime1">
              <a:rPr lang="fr-BE"/>
              <a:pPr>
                <a:defRPr/>
              </a:pPr>
              <a:t>21-09-21</a:t>
            </a:fld>
            <a:endParaRPr lang="fr-BE"/>
          </a:p>
        </p:txBody>
      </p:sp>
      <p:sp>
        <p:nvSpPr>
          <p:cNvPr id="8" name="Espace réservé du pied de page 4">
            <a:extLst>
              <a:ext uri="{FF2B5EF4-FFF2-40B4-BE49-F238E27FC236}">
                <a16:creationId xmlns:a16="http://schemas.microsoft.com/office/drawing/2014/main" id="{42D52FFC-51F9-4C6A-B88A-A1347BEBB090}"/>
              </a:ext>
            </a:extLst>
          </p:cNvPr>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a:extLst>
              <a:ext uri="{FF2B5EF4-FFF2-40B4-BE49-F238E27FC236}">
                <a16:creationId xmlns:a16="http://schemas.microsoft.com/office/drawing/2014/main" id="{DD61D276-450B-44F0-BA4F-EDF927985190}"/>
              </a:ext>
            </a:extLst>
          </p:cNvPr>
          <p:cNvSpPr>
            <a:spLocks noGrp="1"/>
          </p:cNvSpPr>
          <p:nvPr>
            <p:ph type="sldNum" sz="quarter" idx="12"/>
          </p:nvPr>
        </p:nvSpPr>
        <p:spPr/>
        <p:txBody>
          <a:bodyPr/>
          <a:lstStyle>
            <a:lvl1pPr>
              <a:defRPr/>
            </a:lvl1pPr>
          </a:lstStyle>
          <a:p>
            <a:pPr>
              <a:defRPr/>
            </a:pPr>
            <a:fld id="{DB81E05A-8D0C-4158-93EB-5FCF12D856F6}" type="slidenum">
              <a:rPr lang="fr-BE" altLang="fr-FR"/>
              <a:pPr>
                <a:defRPr/>
              </a:pPr>
              <a:t>‹N°›</a:t>
            </a:fld>
            <a:endParaRPr lang="fr-BE" altLang="fr-FR"/>
          </a:p>
        </p:txBody>
      </p:sp>
    </p:spTree>
    <p:extLst>
      <p:ext uri="{BB962C8B-B14F-4D97-AF65-F5344CB8AC3E}">
        <p14:creationId xmlns:p14="http://schemas.microsoft.com/office/powerpoint/2010/main" val="2822784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a:extLst>
              <a:ext uri="{FF2B5EF4-FFF2-40B4-BE49-F238E27FC236}">
                <a16:creationId xmlns:a16="http://schemas.microsoft.com/office/drawing/2014/main" id="{9B9E03D2-1C36-4B72-AF93-4C2445F79BDD}"/>
              </a:ext>
            </a:extLst>
          </p:cNvPr>
          <p:cNvSpPr>
            <a:spLocks noGrp="1"/>
          </p:cNvSpPr>
          <p:nvPr>
            <p:ph type="dt" sz="half" idx="10"/>
          </p:nvPr>
        </p:nvSpPr>
        <p:spPr/>
        <p:txBody>
          <a:bodyPr/>
          <a:lstStyle>
            <a:lvl1pPr>
              <a:defRPr/>
            </a:lvl1pPr>
          </a:lstStyle>
          <a:p>
            <a:pPr>
              <a:defRPr/>
            </a:pPr>
            <a:fld id="{D5F5EE53-2187-4AF6-AEB9-17485CB1244A}" type="datetime1">
              <a:rPr lang="fr-BE"/>
              <a:pPr>
                <a:defRPr/>
              </a:pPr>
              <a:t>21-09-21</a:t>
            </a:fld>
            <a:endParaRPr lang="fr-BE"/>
          </a:p>
        </p:txBody>
      </p:sp>
      <p:sp>
        <p:nvSpPr>
          <p:cNvPr id="4" name="Espace réservé du pied de page 4">
            <a:extLst>
              <a:ext uri="{FF2B5EF4-FFF2-40B4-BE49-F238E27FC236}">
                <a16:creationId xmlns:a16="http://schemas.microsoft.com/office/drawing/2014/main" id="{AA514A66-92C7-48FF-9B8F-77CDC520EAC1}"/>
              </a:ext>
            </a:extLst>
          </p:cNvPr>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a:extLst>
              <a:ext uri="{FF2B5EF4-FFF2-40B4-BE49-F238E27FC236}">
                <a16:creationId xmlns:a16="http://schemas.microsoft.com/office/drawing/2014/main" id="{A6834E24-A977-4200-9A60-088036D47BB2}"/>
              </a:ext>
            </a:extLst>
          </p:cNvPr>
          <p:cNvSpPr>
            <a:spLocks noGrp="1"/>
          </p:cNvSpPr>
          <p:nvPr>
            <p:ph type="sldNum" sz="quarter" idx="12"/>
          </p:nvPr>
        </p:nvSpPr>
        <p:spPr/>
        <p:txBody>
          <a:bodyPr/>
          <a:lstStyle>
            <a:lvl1pPr>
              <a:defRPr/>
            </a:lvl1pPr>
          </a:lstStyle>
          <a:p>
            <a:pPr>
              <a:defRPr/>
            </a:pPr>
            <a:fld id="{AE25807E-C29D-4D1D-ABA7-DBA4F9975127}" type="slidenum">
              <a:rPr lang="fr-BE" altLang="fr-FR"/>
              <a:pPr>
                <a:defRPr/>
              </a:pPr>
              <a:t>‹N°›</a:t>
            </a:fld>
            <a:endParaRPr lang="fr-BE" altLang="fr-FR"/>
          </a:p>
        </p:txBody>
      </p:sp>
    </p:spTree>
    <p:extLst>
      <p:ext uri="{BB962C8B-B14F-4D97-AF65-F5344CB8AC3E}">
        <p14:creationId xmlns:p14="http://schemas.microsoft.com/office/powerpoint/2010/main" val="15201472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A53F7678-175A-4F38-BDB0-D80C6E3E681C}"/>
              </a:ext>
            </a:extLst>
          </p:cNvPr>
          <p:cNvSpPr>
            <a:spLocks noGrp="1"/>
          </p:cNvSpPr>
          <p:nvPr>
            <p:ph type="dt" sz="half" idx="10"/>
          </p:nvPr>
        </p:nvSpPr>
        <p:spPr/>
        <p:txBody>
          <a:bodyPr/>
          <a:lstStyle>
            <a:lvl1pPr>
              <a:defRPr/>
            </a:lvl1pPr>
          </a:lstStyle>
          <a:p>
            <a:pPr>
              <a:defRPr/>
            </a:pPr>
            <a:fld id="{F6DA1413-CB7D-44B2-8D33-6C5FAB6ACCA8}" type="datetime1">
              <a:rPr lang="fr-BE"/>
              <a:pPr>
                <a:defRPr/>
              </a:pPr>
              <a:t>21-09-21</a:t>
            </a:fld>
            <a:endParaRPr lang="fr-BE"/>
          </a:p>
        </p:txBody>
      </p:sp>
      <p:sp>
        <p:nvSpPr>
          <p:cNvPr id="3" name="Espace réservé du pied de page 4">
            <a:extLst>
              <a:ext uri="{FF2B5EF4-FFF2-40B4-BE49-F238E27FC236}">
                <a16:creationId xmlns:a16="http://schemas.microsoft.com/office/drawing/2014/main" id="{FF23040F-0CDD-4F70-B3F0-91DAC2DA63B3}"/>
              </a:ext>
            </a:extLst>
          </p:cNvPr>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a:extLst>
              <a:ext uri="{FF2B5EF4-FFF2-40B4-BE49-F238E27FC236}">
                <a16:creationId xmlns:a16="http://schemas.microsoft.com/office/drawing/2014/main" id="{501C6FB8-1D7A-4F8D-996C-849CB2ABA989}"/>
              </a:ext>
            </a:extLst>
          </p:cNvPr>
          <p:cNvSpPr>
            <a:spLocks noGrp="1"/>
          </p:cNvSpPr>
          <p:nvPr>
            <p:ph type="sldNum" sz="quarter" idx="12"/>
          </p:nvPr>
        </p:nvSpPr>
        <p:spPr/>
        <p:txBody>
          <a:bodyPr/>
          <a:lstStyle>
            <a:lvl1pPr>
              <a:defRPr/>
            </a:lvl1pPr>
          </a:lstStyle>
          <a:p>
            <a:pPr>
              <a:defRPr/>
            </a:pPr>
            <a:fld id="{C639003E-5552-4F62-B5F3-41CB3E441479}" type="slidenum">
              <a:rPr lang="fr-BE" altLang="fr-FR"/>
              <a:pPr>
                <a:defRPr/>
              </a:pPr>
              <a:t>‹N°›</a:t>
            </a:fld>
            <a:endParaRPr lang="fr-BE" altLang="fr-FR"/>
          </a:p>
        </p:txBody>
      </p:sp>
    </p:spTree>
    <p:extLst>
      <p:ext uri="{BB962C8B-B14F-4D97-AF65-F5344CB8AC3E}">
        <p14:creationId xmlns:p14="http://schemas.microsoft.com/office/powerpoint/2010/main" val="29882488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87624" y="238324"/>
            <a:ext cx="2277889" cy="958428"/>
          </a:xfrm>
        </p:spPr>
        <p:txBody>
          <a:bodyPr anchor="b"/>
          <a:lstStyle>
            <a:lvl1pPr algn="l">
              <a:defRPr sz="2000" b="1"/>
            </a:lvl1pPr>
          </a:lstStyle>
          <a:p>
            <a:r>
              <a:rPr lang="fr-FR" dirty="0"/>
              <a:t>Modifiez le style du titre</a:t>
            </a:r>
            <a:endParaRPr lang="fr-BE" dirty="0"/>
          </a:p>
        </p:txBody>
      </p:sp>
      <p:sp>
        <p:nvSpPr>
          <p:cNvPr id="3" name="Espace réservé du contenu 2"/>
          <p:cNvSpPr>
            <a:spLocks noGrp="1"/>
          </p:cNvSpPr>
          <p:nvPr>
            <p:ph idx="1"/>
          </p:nvPr>
        </p:nvSpPr>
        <p:spPr>
          <a:xfrm>
            <a:off x="3575050" y="188640"/>
            <a:ext cx="5111750" cy="59375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1187624" y="1412776"/>
            <a:ext cx="2277889" cy="4713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577DF8D6-668C-40B7-9A10-27E20094A6DD}"/>
              </a:ext>
            </a:extLst>
          </p:cNvPr>
          <p:cNvSpPr>
            <a:spLocks noGrp="1"/>
          </p:cNvSpPr>
          <p:nvPr>
            <p:ph type="dt" sz="half" idx="10"/>
          </p:nvPr>
        </p:nvSpPr>
        <p:spPr/>
        <p:txBody>
          <a:bodyPr/>
          <a:lstStyle>
            <a:lvl1pPr>
              <a:defRPr/>
            </a:lvl1pPr>
          </a:lstStyle>
          <a:p>
            <a:pPr>
              <a:defRPr/>
            </a:pPr>
            <a:fld id="{3A6D918A-B0CB-40BA-B45F-2C69283143F8}" type="datetime1">
              <a:rPr lang="fr-BE"/>
              <a:pPr>
                <a:defRPr/>
              </a:pPr>
              <a:t>21-09-21</a:t>
            </a:fld>
            <a:endParaRPr lang="fr-BE"/>
          </a:p>
        </p:txBody>
      </p:sp>
      <p:sp>
        <p:nvSpPr>
          <p:cNvPr id="6" name="Espace réservé du pied de page 4">
            <a:extLst>
              <a:ext uri="{FF2B5EF4-FFF2-40B4-BE49-F238E27FC236}">
                <a16:creationId xmlns:a16="http://schemas.microsoft.com/office/drawing/2014/main" id="{D52E2D2C-5067-4505-89E9-A9A913A0BB41}"/>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6B873D7E-21EE-4CF2-868E-7F44B1508BE5}"/>
              </a:ext>
            </a:extLst>
          </p:cNvPr>
          <p:cNvSpPr>
            <a:spLocks noGrp="1"/>
          </p:cNvSpPr>
          <p:nvPr>
            <p:ph type="sldNum" sz="quarter" idx="12"/>
          </p:nvPr>
        </p:nvSpPr>
        <p:spPr/>
        <p:txBody>
          <a:bodyPr/>
          <a:lstStyle>
            <a:lvl1pPr>
              <a:defRPr/>
            </a:lvl1pPr>
          </a:lstStyle>
          <a:p>
            <a:pPr>
              <a:defRPr/>
            </a:pPr>
            <a:fld id="{7F601A22-F88E-450B-A5B3-5D865219C41E}" type="slidenum">
              <a:rPr lang="fr-BE" altLang="fr-FR"/>
              <a:pPr>
                <a:defRPr/>
              </a:pPr>
              <a:t>‹N°›</a:t>
            </a:fld>
            <a:endParaRPr lang="fr-BE" altLang="fr-FR"/>
          </a:p>
        </p:txBody>
      </p:sp>
    </p:spTree>
    <p:extLst>
      <p:ext uri="{BB962C8B-B14F-4D97-AF65-F5344CB8AC3E}">
        <p14:creationId xmlns:p14="http://schemas.microsoft.com/office/powerpoint/2010/main" val="1989099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5936A22D-4ECB-4EC1-9DD2-72EFAF4DF47F}"/>
              </a:ext>
            </a:extLst>
          </p:cNvPr>
          <p:cNvSpPr>
            <a:spLocks noGrp="1"/>
          </p:cNvSpPr>
          <p:nvPr>
            <p:ph type="title"/>
          </p:nvPr>
        </p:nvSpPr>
        <p:spPr bwMode="auto">
          <a:xfrm>
            <a:off x="457200" y="21812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Page d’ouverture</a:t>
            </a:r>
            <a:endParaRPr lang="fr-BE" altLang="en-US"/>
          </a:p>
        </p:txBody>
      </p:sp>
      <p:sp>
        <p:nvSpPr>
          <p:cNvPr id="4" name="Espace réservé de la date 3">
            <a:extLst>
              <a:ext uri="{FF2B5EF4-FFF2-40B4-BE49-F238E27FC236}">
                <a16:creationId xmlns:a16="http://schemas.microsoft.com/office/drawing/2014/main" id="{A622B831-1D55-49BA-8725-CEBEB10931DE}"/>
              </a:ext>
            </a:extLst>
          </p:cNvPr>
          <p:cNvSpPr>
            <a:spLocks noGrp="1"/>
          </p:cNvSpPr>
          <p:nvPr>
            <p:ph type="dt" sz="half" idx="2"/>
          </p:nvPr>
        </p:nvSpPr>
        <p:spPr>
          <a:xfrm>
            <a:off x="457200" y="6356350"/>
            <a:ext cx="21336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A16C651-A138-4289-8D6D-1CFDA98CFDCE}" type="datetime1">
              <a:rPr lang="fr-BE"/>
              <a:pPr>
                <a:defRPr/>
              </a:pPr>
              <a:t>21-09-21</a:t>
            </a:fld>
            <a:endParaRPr lang="fr-BE"/>
          </a:p>
        </p:txBody>
      </p:sp>
      <p:sp>
        <p:nvSpPr>
          <p:cNvPr id="5" name="Espace réservé du pied de page 4">
            <a:extLst>
              <a:ext uri="{FF2B5EF4-FFF2-40B4-BE49-F238E27FC236}">
                <a16:creationId xmlns:a16="http://schemas.microsoft.com/office/drawing/2014/main" id="{8794CEC8-7942-4D37-BF51-312F8AD6FBD9}"/>
              </a:ext>
            </a:extLst>
          </p:cNvPr>
          <p:cNvSpPr>
            <a:spLocks noGrp="1"/>
          </p:cNvSpPr>
          <p:nvPr>
            <p:ph type="ftr" sz="quarter" idx="3"/>
          </p:nvPr>
        </p:nvSpPr>
        <p:spPr>
          <a:xfrm>
            <a:off x="3124200" y="6356350"/>
            <a:ext cx="28956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86EEB75D-928C-4BD3-99E0-AF278B882852}"/>
              </a:ext>
            </a:extLst>
          </p:cNvPr>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5354245-7433-4EA7-9647-1EC7291078E8}" type="slidenum">
              <a:rPr lang="fr-BE" altLang="fr-FR"/>
              <a:pPr>
                <a:defRPr/>
              </a:pPr>
              <a:t>‹N°›</a:t>
            </a:fld>
            <a:endParaRPr lang="fr-BE" altLang="fr-FR"/>
          </a:p>
        </p:txBody>
      </p:sp>
      <p:sp>
        <p:nvSpPr>
          <p:cNvPr id="7" name="Rectangle 6">
            <a:extLst>
              <a:ext uri="{FF2B5EF4-FFF2-40B4-BE49-F238E27FC236}">
                <a16:creationId xmlns:a16="http://schemas.microsoft.com/office/drawing/2014/main" id="{658C7ACE-F1A6-43FC-A620-DAE0EF176E17}"/>
              </a:ext>
            </a:extLst>
          </p:cNvPr>
          <p:cNvSpPr>
            <a:spLocks noChangeArrowheads="1"/>
          </p:cNvSpPr>
          <p:nvPr userDrawn="1"/>
        </p:nvSpPr>
        <p:spPr bwMode="auto">
          <a:xfrm>
            <a:off x="1619250" y="646113"/>
            <a:ext cx="6121400"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a:solidFill>
                <a:schemeClr val="lt1"/>
              </a:solidFill>
              <a:latin typeface="+mn-lt"/>
              <a:cs typeface="+mn-cs"/>
            </a:endParaRPr>
          </a:p>
        </p:txBody>
      </p:sp>
      <p:pic>
        <p:nvPicPr>
          <p:cNvPr id="1031" name="Image 8" descr="barrette-ulb-élargie-ppt.eps">
            <a:extLst>
              <a:ext uri="{FF2B5EF4-FFF2-40B4-BE49-F238E27FC236}">
                <a16:creationId xmlns:a16="http://schemas.microsoft.com/office/drawing/2014/main" id="{CF13A502-A2E2-483B-9AA3-97C923DFF333}"/>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781800"/>
            <a:ext cx="91440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10" descr="ULB-ligne-droite.eps">
            <a:extLst>
              <a:ext uri="{FF2B5EF4-FFF2-40B4-BE49-F238E27FC236}">
                <a16:creationId xmlns:a16="http://schemas.microsoft.com/office/drawing/2014/main" id="{72689703-DB81-4C57-A42D-B22ECE849B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450" y="80963"/>
            <a:ext cx="513715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4" r:id="rId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ヒラギノ角ゴ Pro W3"/>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ヒラギノ角ゴ Pro W3"/>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ヒラギノ角ゴ Pro W3"/>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7" descr="barrette-ulb.eps">
            <a:extLst>
              <a:ext uri="{FF2B5EF4-FFF2-40B4-BE49-F238E27FC236}">
                <a16:creationId xmlns:a16="http://schemas.microsoft.com/office/drawing/2014/main" id="{DE1BE0AD-AC36-46E3-95D4-DA686D823D91}"/>
              </a:ext>
            </a:extLst>
          </p:cNvPr>
          <p:cNvPicPr>
            <a:picLocks noChangeAspect="1"/>
          </p:cNvPicPr>
          <p:nvPr userDrawn="1"/>
        </p:nvPicPr>
        <p:blipFill>
          <a:blip r:embed="rId14">
            <a:extLst>
              <a:ext uri="{28A0092B-C50C-407E-A947-70E740481C1C}">
                <a14:useLocalDpi xmlns:a14="http://schemas.microsoft.com/office/drawing/2010/main" val="0"/>
              </a:ext>
            </a:extLst>
          </a:blip>
          <a:srcRect l="9448" r="44093"/>
          <a:stretch>
            <a:fillRect/>
          </a:stretch>
        </p:blipFill>
        <p:spPr bwMode="auto">
          <a:xfrm>
            <a:off x="381000" y="4419600"/>
            <a:ext cx="158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Espace réservé du titre 1">
            <a:extLst>
              <a:ext uri="{FF2B5EF4-FFF2-40B4-BE49-F238E27FC236}">
                <a16:creationId xmlns:a16="http://schemas.microsoft.com/office/drawing/2014/main" id="{38C7C781-4990-476A-B3B3-D05B138E5AD6}"/>
              </a:ext>
            </a:extLst>
          </p:cNvPr>
          <p:cNvSpPr>
            <a:spLocks noGrp="1"/>
          </p:cNvSpPr>
          <p:nvPr>
            <p:ph type="title"/>
          </p:nvPr>
        </p:nvSpPr>
        <p:spPr bwMode="auto">
          <a:xfrm>
            <a:off x="946150" y="381000"/>
            <a:ext cx="728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Page de contenu</a:t>
            </a:r>
            <a:endParaRPr lang="fr-BE" altLang="en-US"/>
          </a:p>
        </p:txBody>
      </p:sp>
      <p:sp>
        <p:nvSpPr>
          <p:cNvPr id="2052" name="Espace réservé du texte 2">
            <a:extLst>
              <a:ext uri="{FF2B5EF4-FFF2-40B4-BE49-F238E27FC236}">
                <a16:creationId xmlns:a16="http://schemas.microsoft.com/office/drawing/2014/main" id="{02CE20E7-458A-45F8-B8AB-23B29942D739}"/>
              </a:ext>
            </a:extLst>
          </p:cNvPr>
          <p:cNvSpPr>
            <a:spLocks noGrp="1"/>
          </p:cNvSpPr>
          <p:nvPr>
            <p:ph type="body" idx="1"/>
          </p:nvPr>
        </p:nvSpPr>
        <p:spPr bwMode="auto">
          <a:xfrm>
            <a:off x="946150" y="1600200"/>
            <a:ext cx="72834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Modifiez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fr-BE" altLang="en-US"/>
          </a:p>
        </p:txBody>
      </p:sp>
      <p:sp>
        <p:nvSpPr>
          <p:cNvPr id="4" name="Espace réservé de la date 3">
            <a:extLst>
              <a:ext uri="{FF2B5EF4-FFF2-40B4-BE49-F238E27FC236}">
                <a16:creationId xmlns:a16="http://schemas.microsoft.com/office/drawing/2014/main" id="{F599D95C-1DEF-4CE9-99D8-589C9D3B2343}"/>
              </a:ext>
            </a:extLst>
          </p:cNvPr>
          <p:cNvSpPr>
            <a:spLocks noGrp="1"/>
          </p:cNvSpPr>
          <p:nvPr>
            <p:ph type="dt" sz="half" idx="2"/>
          </p:nvPr>
        </p:nvSpPr>
        <p:spPr>
          <a:xfrm>
            <a:off x="914400" y="6416675"/>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5C449E-4225-4C30-AC1A-55F1CF440C0D}" type="datetime1">
              <a:rPr lang="fr-BE"/>
              <a:pPr>
                <a:defRPr/>
              </a:pPr>
              <a:t>21-09-21</a:t>
            </a:fld>
            <a:endParaRPr lang="fr-BE"/>
          </a:p>
        </p:txBody>
      </p:sp>
      <p:sp>
        <p:nvSpPr>
          <p:cNvPr id="5" name="Espace réservé du pied de page 4">
            <a:extLst>
              <a:ext uri="{FF2B5EF4-FFF2-40B4-BE49-F238E27FC236}">
                <a16:creationId xmlns:a16="http://schemas.microsoft.com/office/drawing/2014/main" id="{6D3436C4-8631-4FB4-A0F7-8EB4E05DCAEA}"/>
              </a:ext>
            </a:extLst>
          </p:cNvPr>
          <p:cNvSpPr>
            <a:spLocks noGrp="1"/>
          </p:cNvSpPr>
          <p:nvPr>
            <p:ph type="ftr" sz="quarter" idx="3"/>
          </p:nvPr>
        </p:nvSpPr>
        <p:spPr>
          <a:xfrm>
            <a:off x="3124200" y="6416675"/>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ea typeface="+mn-ea"/>
                <a:cs typeface="Arial" pitchFamily="34" charset="0"/>
              </a:defRPr>
            </a:lvl1pPr>
          </a:lstStyle>
          <a:p>
            <a:pPr>
              <a:defRPr/>
            </a:pPr>
            <a:endParaRPr lang="fr-BE"/>
          </a:p>
        </p:txBody>
      </p:sp>
      <p:sp>
        <p:nvSpPr>
          <p:cNvPr id="6" name="Espace réservé du numéro de diapositive 5">
            <a:extLst>
              <a:ext uri="{FF2B5EF4-FFF2-40B4-BE49-F238E27FC236}">
                <a16:creationId xmlns:a16="http://schemas.microsoft.com/office/drawing/2014/main" id="{C9F70270-B517-433D-A9B1-F529995FCA27}"/>
              </a:ext>
            </a:extLst>
          </p:cNvPr>
          <p:cNvSpPr>
            <a:spLocks noGrp="1"/>
          </p:cNvSpPr>
          <p:nvPr>
            <p:ph type="sldNum" sz="quarter" idx="4"/>
          </p:nvPr>
        </p:nvSpPr>
        <p:spPr>
          <a:xfrm>
            <a:off x="6172200" y="6416675"/>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11DDFA6-BC9E-4779-AFAC-69CC319BEC6F}" type="slidenum">
              <a:rPr lang="fr-BE" altLang="fr-FR"/>
              <a:pPr>
                <a:defRPr/>
              </a:pPr>
              <a:t>‹N°›</a:t>
            </a:fld>
            <a:endParaRPr lang="fr-BE" altLang="fr-FR"/>
          </a:p>
        </p:txBody>
      </p:sp>
      <p:pic>
        <p:nvPicPr>
          <p:cNvPr id="2056" name="Image 8" descr="ulb-logo-texte-vertical.jpg">
            <a:extLst>
              <a:ext uri="{FF2B5EF4-FFF2-40B4-BE49-F238E27FC236}">
                <a16:creationId xmlns:a16="http://schemas.microsoft.com/office/drawing/2014/main" id="{6C6635F1-430F-44A8-AEEA-97CCE2EBC31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52400"/>
            <a:ext cx="9159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 id="2147484746"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ヒラギノ角ゴ Pro W3"/>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ヒラギノ角ゴ Pro W3"/>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ヒラギノ角ゴ Pro W3"/>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mastic.ulb.ac.be/stag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ulb.be/fr/horaire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Pierrette.Bouillon@ulb.ac.be"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iboydens@ulb.ac.be"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christian.brouwer@ulb.ac.b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ur01.safelinks.protection.outlook.com/?url=https%3A%2F%2Fmlg.ulb.ac.be%2F&amp;data=04%7C01%7CFrancoise.Rossion%40ulb.be%7C8b63127226d647e29df908d96c39f5f0%7C30a5145e75bd4212bb028ff9c0ea4ae9%7C0%7C0%7C637659818459710289%7CUnknown%7CTWFpbGZsb3d8eyJWIjoiMC4wLjAwMDAiLCJQIjoiV2luMzIiLCJBTiI6Ik1haWwiLCJXVCI6Mn0%3D%7C1000&amp;sdata=ZqdbXQ633qn1WoSWaVM5YXxs1PXaJco0M4oVLFGihQ8%3D&amp;reserved=0" TargetMode="External"/><Relationship Id="rId2" Type="http://schemas.openxmlformats.org/officeDocument/2006/relationships/hyperlink" Target="https://eur01.safelinks.protection.outlook.com/?url=https%3A%2F%2Fibsquare.be%2F&amp;data=04%7C01%7CFrancoise.Rossion%40ulb.be%7C8b63127226d647e29df908d96c39f5f0%7C30a5145e75bd4212bb028ff9c0ea4ae9%7C0%7C0%7C637659818459700332%7CUnknown%7CTWFpbGZsb3d8eyJWIjoiMC4wLjAwMDAiLCJQIjoiV2luMzIiLCJBTiI6Ik1haWwiLCJXVCI6Mn0%3D%7C1000&amp;sdata=cz04eAmGPqIfdw8CAn3oTfUHKxOOxJF5PdsqmCOy%2FVg%3D&amp;reserved=0" TargetMode="Externa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Joel.goossens@ulb.ac.b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Zeger.karssen@ulb.ac.be" TargetMode="External"/><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Frederic.karssen@ulb.ac.b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Quentin.lemmers@ulb.ac.be" TargetMode="External"/><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Francoise.Rossion@ulb.ac.b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Pierre.Alain.Tallier@ulb.ac.be"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ecile.van.de.leemput@ulb.ac.be"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mcoeckel@ulb.ac.be" TargetMode="External"/><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manolegr@ulb.ac.b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mastic.ulb.ac.be/memoires/"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ulb.be/fr/programme/ma-stic" TargetMode="External"/><Relationship Id="rId2" Type="http://schemas.openxmlformats.org/officeDocument/2006/relationships/hyperlink" Target="mailto:master.stic.ltc@ulb.be" TargetMode="External"/><Relationship Id="rId1" Type="http://schemas.openxmlformats.org/officeDocument/2006/relationships/slideLayout" Target="../slideLayouts/slideLayout3.xml"/><Relationship Id="rId5" Type="http://schemas.openxmlformats.org/officeDocument/2006/relationships/hyperlink" Target="https://mastic.ulb.ac.be/memoires/" TargetMode="External"/><Relationship Id="rId4" Type="http://schemas.openxmlformats.org/officeDocument/2006/relationships/hyperlink" Target="https://eur01.safelinks.protection.outlook.com/?url=http%3A%2F%2Fwww.ulb.be%2Fhoraires&amp;data=04%7C01%7CFrancoise.Rossion%40ulb.be%7Cf49f4db587b54005219208d9729c38cd%7C30a5145e75bd4212bb028ff9c0ea4ae9%7C0%7C0%7C637666837548636304%7CUnknown%7CTWFpbGZsb3d8eyJWIjoiMC4wLjAwMDAiLCJQIjoiV2luMzIiLCJBTiI6Ik1haWwiLCJXVCI6Mn0%3D%7C1000&amp;sdata=Od%2FcdAY1F34GGGJK4daRGBbck4zxAbsJauckCFtSN6U%3D&amp;reserved=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www.kbr.be/en/projects/camille/" TargetMode="External"/><Relationship Id="rId2" Type="http://schemas.openxmlformats.org/officeDocument/2006/relationships/hyperlink" Target="https://eur01.safelinks.protection.outlook.com/?url=https%3A%2F%2Fterminorel.ulb.be%2F&amp;data=04%7C01%7CFrancoise.Rossion%40ulb.be%7C37a00ac6f6cb4fd7199708d96b8fa885%7C30a5145e75bd4212bb028ff9c0ea4ae9%7C0%7C0%7C637659087013003062%7CUnknown%7CTWFpbGZsb3d8eyJWIjoiMC4wLjAwMDAiLCJQIjoiV2luMzIiLCJBTiI6Ik1haWwiLCJXVCI6Mn0%3D%7C1000&amp;sdata=QIX2LKbBBGsH8ytIXsF9K5XUqA%2BXt94sxcN75dFKpEQ%3D&amp;reserved=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4A9D0CAE-D4A1-4AA2-B4EB-E92F8EE93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3"/>
            <a:ext cx="90741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a:extLst>
              <a:ext uri="{FF2B5EF4-FFF2-40B4-BE49-F238E27FC236}">
                <a16:creationId xmlns:a16="http://schemas.microsoft.com/office/drawing/2014/main" id="{49C0159F-DD50-4162-8AD9-7EE98170AF2A}"/>
              </a:ext>
            </a:extLst>
          </p:cNvPr>
          <p:cNvSpPr txBox="1">
            <a:spLocks noChangeArrowheads="1"/>
          </p:cNvSpPr>
          <p:nvPr/>
        </p:nvSpPr>
        <p:spPr bwMode="auto">
          <a:xfrm>
            <a:off x="34925" y="2565400"/>
            <a:ext cx="907415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8448"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solidFill>
                  <a:schemeClr val="tx1"/>
                </a:solidFill>
                <a:latin typeface="Calibri" panose="020F0502020204030204" pitchFamily="34" charset="0"/>
                <a:cs typeface="Arial" panose="020B0604020202020204" pitchFamily="34" charset="0"/>
              </a:defRPr>
            </a:lvl9pPr>
          </a:lstStyle>
          <a:p>
            <a:pPr algn="ctr" eaLnBrk="1">
              <a:lnSpc>
                <a:spcPct val="93000"/>
              </a:lnSpc>
              <a:buClr>
                <a:srgbClr val="000000"/>
              </a:buClr>
              <a:buSzPct val="100000"/>
              <a:buFont typeface="Times New Roman" panose="02020603050405020304" pitchFamily="18" charset="0"/>
              <a:buNone/>
            </a:pPr>
            <a:r>
              <a:rPr lang="fr-BE" altLang="en-US" sz="5000" b="1">
                <a:solidFill>
                  <a:srgbClr val="000000"/>
                </a:solidFill>
                <a:latin typeface="Arial" panose="020B0604020202020204" pitchFamily="34" charset="0"/>
                <a:ea typeface="Arial Unicode MS" pitchFamily="34" charset="-128"/>
              </a:rPr>
              <a:t>Séance d'accueil</a:t>
            </a:r>
          </a:p>
          <a:p>
            <a:pPr algn="ctr" eaLnBrk="1">
              <a:lnSpc>
                <a:spcPct val="93000"/>
              </a:lnSpc>
              <a:buClr>
                <a:srgbClr val="000000"/>
              </a:buClr>
              <a:buSzPct val="100000"/>
              <a:buFont typeface="Times New Roman" panose="02020603050405020304" pitchFamily="18" charset="0"/>
              <a:buNone/>
            </a:pPr>
            <a:r>
              <a:rPr lang="fr-BE" altLang="en-US" sz="4000">
                <a:solidFill>
                  <a:srgbClr val="000000"/>
                </a:solidFill>
                <a:latin typeface="Arial" panose="020B0604020202020204" pitchFamily="34" charset="0"/>
                <a:ea typeface="Arial Unicode MS" pitchFamily="34" charset="-128"/>
              </a:rPr>
              <a:t>Année académique 2021-2022</a:t>
            </a:r>
          </a:p>
        </p:txBody>
      </p:sp>
      <p:pic>
        <p:nvPicPr>
          <p:cNvPr id="6148" name="Picture 1">
            <a:extLst>
              <a:ext uri="{FF2B5EF4-FFF2-40B4-BE49-F238E27FC236}">
                <a16:creationId xmlns:a16="http://schemas.microsoft.com/office/drawing/2014/main" id="{95CA7A6E-4EBA-4681-93C5-A25A744DB6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43538"/>
            <a:ext cx="26797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a:extLst>
              <a:ext uri="{FF2B5EF4-FFF2-40B4-BE49-F238E27FC236}">
                <a16:creationId xmlns:a16="http://schemas.microsoft.com/office/drawing/2014/main" id="{4D49E51A-6EC5-47A0-ABEF-3F4714A8377D}"/>
              </a:ext>
            </a:extLst>
          </p:cNvPr>
          <p:cNvSpPr>
            <a:spLocks noGrp="1"/>
          </p:cNvSpPr>
          <p:nvPr>
            <p:ph type="title"/>
          </p:nvPr>
        </p:nvSpPr>
        <p:spPr/>
        <p:txBody>
          <a:bodyPr/>
          <a:lstStyle/>
          <a:p>
            <a:r>
              <a:rPr lang="fr-BE" altLang="fr-FR">
                <a:latin typeface="Arial" panose="020B0604020202020204" pitchFamily="34" charset="0"/>
                <a:ea typeface="ヒラギノ角ゴ Pro W3"/>
                <a:cs typeface="Arial" panose="020B0604020202020204" pitchFamily="34" charset="0"/>
              </a:rPr>
              <a:t>Programme</a:t>
            </a:r>
            <a:br>
              <a:rPr lang="fr-BE" altLang="fr-FR">
                <a:latin typeface="Arial" panose="020B0604020202020204" pitchFamily="34" charset="0"/>
                <a:ea typeface="ヒラギノ角ゴ Pro W3"/>
                <a:cs typeface="Arial" panose="020B0604020202020204" pitchFamily="34" charset="0"/>
              </a:rPr>
            </a:br>
            <a:r>
              <a:rPr lang="fr-BE" altLang="fr-FR">
                <a:latin typeface="Arial" panose="020B0604020202020204" pitchFamily="34" charset="0"/>
                <a:ea typeface="ヒラギノ角ゴ Pro W3"/>
                <a:cs typeface="Arial" panose="020B0604020202020204" pitchFamily="34" charset="0"/>
              </a:rPr>
              <a:t>BLOC 2</a:t>
            </a:r>
          </a:p>
        </p:txBody>
      </p:sp>
      <p:graphicFrame>
        <p:nvGraphicFramePr>
          <p:cNvPr id="4" name="Espace réservé du contenu 3">
            <a:extLst>
              <a:ext uri="{FF2B5EF4-FFF2-40B4-BE49-F238E27FC236}">
                <a16:creationId xmlns:a16="http://schemas.microsoft.com/office/drawing/2014/main" id="{29ECEE38-5D77-4270-B7C2-17101ABDCD96}"/>
              </a:ext>
            </a:extLst>
          </p:cNvPr>
          <p:cNvGraphicFramePr>
            <a:graphicFrameLocks noGrp="1"/>
          </p:cNvGraphicFramePr>
          <p:nvPr>
            <p:ph idx="1"/>
            <p:extLst>
              <p:ext uri="{D42A27DB-BD31-4B8C-83A1-F6EECF244321}">
                <p14:modId xmlns:p14="http://schemas.microsoft.com/office/powerpoint/2010/main" val="3971283664"/>
              </p:ext>
            </p:extLst>
          </p:nvPr>
        </p:nvGraphicFramePr>
        <p:xfrm>
          <a:off x="971550" y="1916113"/>
          <a:ext cx="7561263" cy="4465636"/>
        </p:xfrm>
        <a:graphic>
          <a:graphicData uri="http://schemas.openxmlformats.org/drawingml/2006/table">
            <a:tbl>
              <a:tblPr firstRow="1" bandRow="1">
                <a:tableStyleId>{5C22544A-7EE6-4342-B048-85BDC9FD1C3A}</a:tableStyleId>
              </a:tblPr>
              <a:tblGrid>
                <a:gridCol w="3774815">
                  <a:extLst>
                    <a:ext uri="{9D8B030D-6E8A-4147-A177-3AD203B41FA5}">
                      <a16:colId xmlns:a16="http://schemas.microsoft.com/office/drawing/2014/main" val="20000"/>
                    </a:ext>
                  </a:extLst>
                </a:gridCol>
                <a:gridCol w="3786448">
                  <a:extLst>
                    <a:ext uri="{9D8B030D-6E8A-4147-A177-3AD203B41FA5}">
                      <a16:colId xmlns:a16="http://schemas.microsoft.com/office/drawing/2014/main" val="20001"/>
                    </a:ext>
                  </a:extLst>
                </a:gridCol>
              </a:tblGrid>
              <a:tr h="432054">
                <a:tc>
                  <a:txBody>
                    <a:bodyPr/>
                    <a:lstStyle/>
                    <a:p>
                      <a:pPr algn="ctr"/>
                      <a:r>
                        <a:rPr lang="fr-BE" sz="1800" dirty="0">
                          <a:latin typeface="Arial" panose="020B0604020202020204" pitchFamily="34" charset="0"/>
                          <a:cs typeface="Arial" panose="020B0604020202020204" pitchFamily="34" charset="0"/>
                        </a:rPr>
                        <a:t>Cours obligatoires</a:t>
                      </a:r>
                    </a:p>
                  </a:txBody>
                  <a:tcPr marL="91430" marR="91430" marT="45641" marB="45641"/>
                </a:tc>
                <a:tc>
                  <a:txBody>
                    <a:bodyPr/>
                    <a:lstStyle/>
                    <a:p>
                      <a:pPr algn="ctr"/>
                      <a:r>
                        <a:rPr lang="fr-FR" sz="1800" dirty="0">
                          <a:latin typeface="Arial" panose="020B0604020202020204" pitchFamily="34" charset="0"/>
                          <a:cs typeface="Arial" panose="020B0604020202020204" pitchFamily="34" charset="0"/>
                        </a:rPr>
                        <a:t>Cours spécifiques </a:t>
                      </a:r>
                      <a:endParaRPr lang="fr-BE" sz="1800" dirty="0">
                        <a:latin typeface="Arial" panose="020B0604020202020204" pitchFamily="34" charset="0"/>
                        <a:cs typeface="Arial" panose="020B0604020202020204" pitchFamily="34" charset="0"/>
                      </a:endParaRPr>
                    </a:p>
                  </a:txBody>
                  <a:tcPr marL="91430" marR="91430" marT="45641" marB="45641">
                    <a:solidFill>
                      <a:srgbClr val="4F81BD"/>
                    </a:solidFill>
                  </a:tcPr>
                </a:tc>
                <a:extLst>
                  <a:ext uri="{0D108BD9-81ED-4DB2-BD59-A6C34878D82A}">
                    <a16:rowId xmlns:a16="http://schemas.microsoft.com/office/drawing/2014/main" val="10000"/>
                  </a:ext>
                </a:extLst>
              </a:tr>
              <a:tr h="1798412">
                <a:tc>
                  <a:txBody>
                    <a:bodyPr/>
                    <a:lstStyle/>
                    <a:p>
                      <a:pPr marL="180975" lvl="0" indent="-180975" eaLnBrk="1">
                        <a:spcAft>
                          <a:spcPts val="1200"/>
                        </a:spcAft>
                        <a:buSzPct val="450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Mémoire</a:t>
                      </a:r>
                    </a:p>
                    <a:p>
                      <a:pPr marL="0" lvl="0" indent="0" eaLnBrk="1">
                        <a:spcAft>
                          <a:spcPts val="600"/>
                        </a:spcAft>
                        <a:buSzPct val="45000"/>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Choisir entre :</a:t>
                      </a:r>
                    </a:p>
                    <a:p>
                      <a:pPr marL="180975" lvl="0" indent="-180975"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Projet: gestion et aspects méthodologiques</a:t>
                      </a:r>
                      <a:endParaRPr lang="fr-BE" altLang="en-US" sz="1600" b="0" dirty="0">
                        <a:latin typeface="Arial" panose="020B0604020202020204" pitchFamily="34" charset="0"/>
                        <a:cs typeface="Arial" panose="020B0604020202020204" pitchFamily="34" charset="0"/>
                      </a:endParaRPr>
                    </a:p>
                    <a:p>
                      <a:pPr marL="180975" lvl="0" indent="-180975"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Lst>
                        <a:defRPr/>
                      </a:pPr>
                      <a:r>
                        <a:rPr lang="fr-BE" altLang="en-US" sz="1600" b="0" dirty="0">
                          <a:latin typeface="Arial" panose="020B0604020202020204" pitchFamily="34" charset="0"/>
                          <a:cs typeface="Arial" panose="020B0604020202020204" pitchFamily="34" charset="0"/>
                        </a:rPr>
                        <a:t>Projet: Stage en entreprise</a:t>
                      </a:r>
                    </a:p>
                  </a:txBody>
                  <a:tcPr marL="91430" marR="91430" marT="45641" marB="45641">
                    <a:solidFill>
                      <a:schemeClr val="accent1">
                        <a:lumMod val="20000"/>
                        <a:lumOff val="80000"/>
                      </a:schemeClr>
                    </a:solidFill>
                  </a:tcPr>
                </a:tc>
                <a:tc>
                  <a:txBody>
                    <a:bodyPr/>
                    <a:lstStyle/>
                    <a:p>
                      <a:pPr marL="266700" lvl="0" indent="-184150" eaLnBrk="1">
                        <a:buSzPct val="450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Qualité de l'information et des documents numériques</a:t>
                      </a:r>
                    </a:p>
                    <a:p>
                      <a:pPr marL="266700" lvl="0" indent="-184150" eaLnBrk="1">
                        <a:buSzPct val="450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Conception et gestion de banques de données</a:t>
                      </a:r>
                    </a:p>
                    <a:p>
                      <a:pPr marL="266700" lvl="0" indent="-184150" eaLnBrk="1">
                        <a:buSzPct val="45000"/>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Traitement automatique de corpus</a:t>
                      </a:r>
                    </a:p>
                  </a:txBody>
                  <a:tcPr marL="91430" marR="91430" marT="45641" marB="45641">
                    <a:solidFill>
                      <a:schemeClr val="accent1">
                        <a:lumMod val="20000"/>
                        <a:lumOff val="80000"/>
                      </a:schemeClr>
                    </a:solidFill>
                  </a:tcPr>
                </a:tc>
                <a:extLst>
                  <a:ext uri="{0D108BD9-81ED-4DB2-BD59-A6C34878D82A}">
                    <a16:rowId xmlns:a16="http://schemas.microsoft.com/office/drawing/2014/main" val="10001"/>
                  </a:ext>
                </a:extLst>
              </a:tr>
              <a:tr h="436758">
                <a:tc gridSpan="2">
                  <a:txBody>
                    <a:bodyPr/>
                    <a:lstStyle/>
                    <a:p>
                      <a:pPr marL="0" lvl="0" indent="0" algn="ctr" eaLnBrk="1">
                        <a:buSzPct val="45000"/>
                        <a:buFont typeface="Wingdings" panose="05000000000000000000" pitchFamily="2" charset="2"/>
                        <a:buNone/>
                        <a:tabLst>
                          <a:tab pos="357188" algn="l"/>
                          <a:tab pos="457200" algn="l"/>
                          <a:tab pos="914400" algn="l"/>
                          <a:tab pos="1371600" algn="l"/>
                          <a:tab pos="1828800" algn="l"/>
                          <a:tab pos="2286000" algn="l"/>
                          <a:tab pos="2743200" algn="l"/>
                          <a:tab pos="3200400" algn="l"/>
                          <a:tab pos="3657600" algn="l"/>
                          <a:tab pos="4114800" algn="l"/>
                        </a:tabLst>
                        <a:defRPr/>
                      </a:pPr>
                      <a:r>
                        <a:rPr lang="fr-FR" altLang="en-US" sz="1800" b="1" i="0" dirty="0">
                          <a:solidFill>
                            <a:schemeClr val="bg1"/>
                          </a:solidFill>
                          <a:latin typeface="Arial" panose="020B0604020202020204" pitchFamily="34" charset="0"/>
                          <a:cs typeface="Arial" panose="020B0604020202020204" pitchFamily="34" charset="0"/>
                        </a:rPr>
                        <a:t>Deux cours (10 crédits) à choisir parmi les cours suivants :</a:t>
                      </a:r>
                    </a:p>
                  </a:txBody>
                  <a:tcPr marL="91430" marR="91430" marT="45641" marB="45641">
                    <a:solidFill>
                      <a:srgbClr val="4F81BD"/>
                    </a:solidFill>
                  </a:tcPr>
                </a:tc>
                <a:tc hMerge="1">
                  <a:txBody>
                    <a:bodyPr/>
                    <a:lstStyle/>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endParaRPr lang="fr-BE" altLang="en-US" sz="1800" dirty="0"/>
                    </a:p>
                  </a:txBody>
                  <a:tcPr marL="91425" marR="91425" marT="45640" marB="45640"/>
                </a:tc>
                <a:extLst>
                  <a:ext uri="{0D108BD9-81ED-4DB2-BD59-A6C34878D82A}">
                    <a16:rowId xmlns:a16="http://schemas.microsoft.com/office/drawing/2014/main" val="10002"/>
                  </a:ext>
                </a:extLst>
              </a:tr>
              <a:tr h="1798412">
                <a:tc gridSpan="2">
                  <a:txBody>
                    <a:bodyPr/>
                    <a:lstStyle/>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Innovation digitale et Conception</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Automatique documentaire</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Edition numérique</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Patrimoine culturel : questions de gestion, de conservation et de numérisation.</a:t>
                      </a:r>
                    </a:p>
                  </a:txBody>
                  <a:tcPr marL="91430" marR="91430" marT="45641" marB="45641">
                    <a:solidFill>
                      <a:schemeClr val="accent1">
                        <a:lumMod val="20000"/>
                        <a:lumOff val="80000"/>
                      </a:schemeClr>
                    </a:solidFill>
                  </a:tcPr>
                </a:tc>
                <a:tc hMerge="1">
                  <a:txBody>
                    <a:bodyPr/>
                    <a:lstStyle/>
                    <a:p>
                      <a:endParaRPr lang="fr-BE"/>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5AA88031-9B0A-41F2-9BA3-856C282CC6C8}"/>
              </a:ext>
            </a:extLst>
          </p:cNvPr>
          <p:cNvSpPr>
            <a:spLocks noGrp="1"/>
          </p:cNvSpPr>
          <p:nvPr>
            <p:ph type="title" idx="4294967295"/>
          </p:nvPr>
        </p:nvSpPr>
        <p:spPr>
          <a:xfrm>
            <a:off x="455613" y="263525"/>
            <a:ext cx="8229600" cy="1089025"/>
          </a:xfrm>
        </p:spPr>
        <p:txBody>
          <a:bodyPr tIns="35470"/>
          <a:lstStyle/>
          <a:p>
            <a:pPr eaLnBrk="1">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cs typeface="ヒラギノ角ゴ Pro W3"/>
              </a:rPr>
              <a:t>Stage</a:t>
            </a:r>
          </a:p>
        </p:txBody>
      </p:sp>
      <p:sp>
        <p:nvSpPr>
          <p:cNvPr id="24579" name="Rectangle 2">
            <a:extLst>
              <a:ext uri="{FF2B5EF4-FFF2-40B4-BE49-F238E27FC236}">
                <a16:creationId xmlns:a16="http://schemas.microsoft.com/office/drawing/2014/main" id="{A34C4CA1-7158-4366-8D61-72ECEA51B7D5}"/>
              </a:ext>
            </a:extLst>
          </p:cNvPr>
          <p:cNvSpPr>
            <a:spLocks noGrp="1"/>
          </p:cNvSpPr>
          <p:nvPr>
            <p:ph type="body" idx="4294967295"/>
          </p:nvPr>
        </p:nvSpPr>
        <p:spPr>
          <a:xfrm>
            <a:off x="455613" y="1530350"/>
            <a:ext cx="8229600" cy="4419600"/>
          </a:xfrm>
        </p:spPr>
        <p:txBody>
          <a:bodyPr/>
          <a:lstStyle/>
          <a:p>
            <a:pPr marL="390525"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sz="2800" dirty="0">
                <a:ea typeface="ヒラギノ角ゴ Pro W3"/>
                <a:cs typeface="ヒラギノ角ゴ Pro W3"/>
              </a:rPr>
              <a:t>Facultatif (en parallèle au cours de gestion de projet).</a:t>
            </a:r>
          </a:p>
          <a:p>
            <a:pPr marL="390525"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sz="2800" dirty="0">
                <a:ea typeface="ヒラギノ角ゴ Pro W3"/>
                <a:cs typeface="ヒラギノ角ゴ Pro W3"/>
              </a:rPr>
              <a:t>Ce stage doit être réalisé durant le </a:t>
            </a:r>
            <a:r>
              <a:rPr lang="fr-BE" altLang="en-US" sz="2800" u="sng" dirty="0">
                <a:ea typeface="ヒラギノ角ゴ Pro W3"/>
                <a:cs typeface="ヒラギノ角ゴ Pro W3"/>
              </a:rPr>
              <a:t>1er quadri du MA2</a:t>
            </a:r>
            <a:r>
              <a:rPr lang="fr-BE" altLang="en-US" sz="2800" dirty="0">
                <a:ea typeface="ヒラギノ角ゴ Pro W3"/>
                <a:cs typeface="ヒラギノ角ゴ Pro W3"/>
              </a:rPr>
              <a:t>, ou pendant les vacances d'été avant la rentrée académique, pourvu que vous ayez réussi en 1ère session.</a:t>
            </a:r>
          </a:p>
          <a:p>
            <a:pPr marL="390525"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sz="2800" dirty="0">
                <a:ea typeface="ヒラギノ角ゴ Pro W3"/>
                <a:cs typeface="ヒラギノ角ゴ Pro W3"/>
              </a:rPr>
              <a:t>La durée du stage est de de 8 à 10 semaines.</a:t>
            </a:r>
          </a:p>
          <a:p>
            <a:pPr marL="390525"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sz="2800" dirty="0">
                <a:ea typeface="ヒラギノ角ゴ Pro W3"/>
                <a:cs typeface="ヒラギノ角ゴ Pro W3"/>
              </a:rPr>
              <a:t>Le règlement, la convention et les offres de stage sont publiés sur le site de la filière : </a:t>
            </a:r>
            <a:r>
              <a:rPr lang="fr-BE" altLang="en-US" sz="2800" dirty="0">
                <a:ea typeface="ヒラギノ角ゴ Pro W3"/>
                <a:cs typeface="ヒラギノ角ゴ Pro W3"/>
                <a:hlinkClick r:id="rId3"/>
              </a:rPr>
              <a:t>https://mastic.ulb.ac.be/stages/</a:t>
            </a:r>
            <a:r>
              <a:rPr lang="fr-BE" altLang="en-US" sz="2800" dirty="0">
                <a:ea typeface="ヒラギノ角ゴ Pro W3"/>
                <a:cs typeface="ヒラギノ角ゴ Pro W3"/>
              </a:rPr>
              <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C04BA9DE-7EB3-4A0D-B79D-8C4ECF295290}"/>
              </a:ext>
            </a:extLst>
          </p:cNvPr>
          <p:cNvSpPr>
            <a:spLocks noGrp="1"/>
          </p:cNvSpPr>
          <p:nvPr>
            <p:ph type="title"/>
          </p:nvPr>
        </p:nvSpPr>
        <p:spPr/>
        <p:txBody>
          <a:bodyPr/>
          <a:lstStyle/>
          <a:p>
            <a:r>
              <a:rPr lang="fr-FR" altLang="fr-FR">
                <a:ea typeface="ヒラギノ角ゴ Pro W3"/>
                <a:cs typeface="ヒラギノ角ゴ Pro W3"/>
              </a:rPr>
              <a:t>Points d’attention</a:t>
            </a:r>
            <a:endParaRPr lang="fr-BE" altLang="fr-FR">
              <a:ea typeface="ヒラギノ角ゴ Pro W3"/>
              <a:cs typeface="ヒラギノ角ゴ Pro W3"/>
            </a:endParaRPr>
          </a:p>
        </p:txBody>
      </p:sp>
      <p:sp>
        <p:nvSpPr>
          <p:cNvPr id="26627" name="Espace réservé du contenu 2">
            <a:extLst>
              <a:ext uri="{FF2B5EF4-FFF2-40B4-BE49-F238E27FC236}">
                <a16:creationId xmlns:a16="http://schemas.microsoft.com/office/drawing/2014/main" id="{E7960909-A77F-4081-BA7A-70E931546458}"/>
              </a:ext>
            </a:extLst>
          </p:cNvPr>
          <p:cNvSpPr>
            <a:spLocks noGrp="1"/>
          </p:cNvSpPr>
          <p:nvPr>
            <p:ph idx="1"/>
          </p:nvPr>
        </p:nvSpPr>
        <p:spPr/>
        <p:txBody>
          <a:bodyPr/>
          <a:lstStyle/>
          <a:p>
            <a:r>
              <a:rPr lang="fr-FR" altLang="fr-FR" sz="2400" dirty="0">
                <a:latin typeface="Arial" panose="020B0604020202020204" pitchFamily="34" charset="0"/>
                <a:ea typeface="ヒラギノ角ゴ Pro W3"/>
                <a:cs typeface="Arial" panose="020B0604020202020204" pitchFamily="34" charset="0"/>
              </a:rPr>
              <a:t>Accès à l’Université Virtuelle: </a:t>
            </a:r>
          </a:p>
          <a:p>
            <a:pPr lvl="1"/>
            <a:r>
              <a:rPr lang="fr-FR" altLang="fr-FR" sz="2000" dirty="0">
                <a:latin typeface="Arial" panose="020B0604020202020204" pitchFamily="34" charset="0"/>
                <a:ea typeface="ヒラギノ角ゴ Pro W3"/>
                <a:cs typeface="Arial" panose="020B0604020202020204" pitchFamily="34" charset="0"/>
              </a:rPr>
              <a:t>C</a:t>
            </a:r>
            <a:r>
              <a:rPr lang="fr-BE" altLang="fr-FR"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elles et ceux qui, parmi vous, n’ont pas encore d’adresse mail ULB et ne peuvent donc pas accéder à l’UV peuvent en informer les professeurs concernés de façon à recevoir un accès temporaire.</a:t>
            </a:r>
          </a:p>
          <a:p>
            <a:r>
              <a:rPr lang="fr-BE" altLang="fr-FR" sz="2400" dirty="0">
                <a:solidFill>
                  <a:srgbClr val="000000"/>
                </a:solidFill>
                <a:latin typeface="Arial" panose="020B0604020202020204" pitchFamily="34" charset="0"/>
                <a:ea typeface="Calibri" panose="020F0502020204030204" pitchFamily="34" charset="0"/>
                <a:cs typeface="Arial" panose="020B0604020202020204" pitchFamily="34" charset="0"/>
              </a:rPr>
              <a:t>Horaires des cours et des examens :</a:t>
            </a:r>
          </a:p>
          <a:p>
            <a:pPr lvl="1"/>
            <a:r>
              <a:rPr lang="fr-BE" altLang="fr-FR" sz="2000" dirty="0">
                <a:latin typeface="Arial" panose="020B0604020202020204" pitchFamily="34" charset="0"/>
                <a:ea typeface="Calibri" panose="020F0502020204030204" pitchFamily="34" charset="0"/>
                <a:cs typeface="Arial" panose="020B0604020202020204" pitchFamily="34" charset="0"/>
              </a:rPr>
              <a:t>Ces horaires sont indiqués sur le site </a:t>
            </a:r>
            <a:r>
              <a:rPr lang="fr-BE" altLang="fr-FR" sz="2000" dirty="0">
                <a:latin typeface="Arial" panose="020B0604020202020204" pitchFamily="34" charset="0"/>
                <a:ea typeface="Calibri" panose="020F0502020204030204" pitchFamily="34" charset="0"/>
                <a:cs typeface="Arial" panose="020B0604020202020204" pitchFamily="34" charset="0"/>
                <a:hlinkClick r:id="rId2"/>
              </a:rPr>
              <a:t>https://www.ulb.be/fr/horaires</a:t>
            </a:r>
            <a:endParaRPr lang="fr-BE" altLang="fr-FR" sz="2000" dirty="0">
              <a:latin typeface="Arial" panose="020B0604020202020204" pitchFamily="34" charset="0"/>
              <a:ea typeface="Calibri" panose="020F0502020204030204" pitchFamily="34" charset="0"/>
              <a:cs typeface="Arial" panose="020B0604020202020204" pitchFamily="34" charset="0"/>
            </a:endParaRPr>
          </a:p>
          <a:p>
            <a:pPr lvl="1"/>
            <a:r>
              <a:rPr lang="fr-BE" altLang="fr-FR" sz="2000" dirty="0">
                <a:latin typeface="Arial" panose="020B0604020202020204" pitchFamily="34" charset="0"/>
                <a:ea typeface="Calibri" panose="020F0502020204030204" pitchFamily="34" charset="0"/>
                <a:cs typeface="Arial" panose="020B0604020202020204" pitchFamily="34" charset="0"/>
              </a:rPr>
              <a:t>Néanmoins, chaque </a:t>
            </a:r>
            <a:r>
              <a:rPr lang="fr-BE" altLang="fr-FR" sz="2000" dirty="0" err="1">
                <a:latin typeface="Arial" panose="020B0604020202020204" pitchFamily="34" charset="0"/>
                <a:ea typeface="Calibri" panose="020F0502020204030204" pitchFamily="34" charset="0"/>
                <a:cs typeface="Arial" panose="020B0604020202020204" pitchFamily="34" charset="0"/>
              </a:rPr>
              <a:t>enseignant.e</a:t>
            </a:r>
            <a:r>
              <a:rPr lang="fr-BE" altLang="fr-FR" sz="2000" dirty="0">
                <a:latin typeface="Arial" panose="020B0604020202020204" pitchFamily="34" charset="0"/>
                <a:ea typeface="Calibri" panose="020F0502020204030204" pitchFamily="34" charset="0"/>
                <a:cs typeface="Arial" panose="020B0604020202020204" pitchFamily="34" charset="0"/>
              </a:rPr>
              <a:t> vous confirmera ses horaires de cours : référez-vous dès lors à l’UV et aux informations fournies par l’enseignant.</a:t>
            </a:r>
          </a:p>
          <a:p>
            <a:endParaRPr lang="fr-BE" altLang="fr-FR" dirty="0">
              <a:ea typeface="ヒラギノ角ゴ Pro W3"/>
              <a:cs typeface="ヒラギノ角ゴ Pro W3"/>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90C4-8C34-4609-8C7B-2FCC4B53DE24}"/>
              </a:ext>
            </a:extLst>
          </p:cNvPr>
          <p:cNvSpPr>
            <a:spLocks noGrp="1"/>
          </p:cNvSpPr>
          <p:nvPr>
            <p:ph type="title"/>
          </p:nvPr>
        </p:nvSpPr>
        <p:spPr>
          <a:xfrm>
            <a:off x="1116013" y="4424363"/>
            <a:ext cx="7772400" cy="822325"/>
          </a:xfrm>
        </p:spPr>
        <p:txBody>
          <a:bodyPr/>
          <a:lstStyle/>
          <a:p>
            <a:pPr>
              <a:defRPr/>
            </a:pPr>
            <a:r>
              <a:rPr lang="fr-BE" sz="3200" b="0" dirty="0">
                <a:latin typeface="Arial Black" panose="020B0A04020102020204" pitchFamily="34" charset="0"/>
              </a:rPr>
              <a:t>Les enseignants</a:t>
            </a:r>
            <a:endParaRPr lang="en-US" sz="3200" b="0" dirty="0">
              <a:latin typeface="Arial Black" panose="020B0A04020102020204" pitchFamily="34" charset="0"/>
            </a:endParaRPr>
          </a:p>
        </p:txBody>
      </p:sp>
      <p:pic>
        <p:nvPicPr>
          <p:cNvPr id="27651" name="Image 5">
            <a:extLst>
              <a:ext uri="{FF2B5EF4-FFF2-40B4-BE49-F238E27FC236}">
                <a16:creationId xmlns:a16="http://schemas.microsoft.com/office/drawing/2014/main" id="{D68C0725-9AFD-4BF7-B1C7-210BD6B59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BFA5104F-1BCF-41F6-BA21-2CB02433862F}"/>
              </a:ext>
            </a:extLst>
          </p:cNvPr>
          <p:cNvSpPr>
            <a:spLocks noGrp="1"/>
          </p:cNvSpPr>
          <p:nvPr>
            <p:ph type="body" idx="1"/>
          </p:nvPr>
        </p:nvSpPr>
        <p:spPr>
          <a:xfrm>
            <a:off x="1116013" y="3357563"/>
            <a:ext cx="7772400" cy="1066800"/>
          </a:xfrm>
        </p:spPr>
        <p:txBody>
          <a:bodyPr/>
          <a:lstStyle/>
          <a:p>
            <a:pPr>
              <a:defRPr/>
            </a:pPr>
            <a:r>
              <a:rPr lang="fr-BE" sz="3200" dirty="0">
                <a:latin typeface="Arial" panose="020B0604020202020204" pitchFamily="34" charset="0"/>
                <a:cs typeface="Arial" panose="020B0604020202020204" pitchFamily="34" charset="0"/>
              </a:rPr>
              <a:t>Le Master en STIC</a:t>
            </a:r>
            <a:endParaRPr lang="en-US" sz="3200" dirty="0">
              <a:latin typeface="Arial" panose="020B0604020202020204" pitchFamily="34" charset="0"/>
              <a:cs typeface="Arial" panose="020B0604020202020204" pitchFamily="34" charset="0"/>
            </a:endParaRPr>
          </a:p>
        </p:txBody>
      </p:sp>
      <p:pic>
        <p:nvPicPr>
          <p:cNvPr id="27653" name="Picture 2" descr="Image associÃ©e">
            <a:extLst>
              <a:ext uri="{FF2B5EF4-FFF2-40B4-BE49-F238E27FC236}">
                <a16:creationId xmlns:a16="http://schemas.microsoft.com/office/drawing/2014/main" id="{F379CB94-7DBF-4EF1-8F93-4C2DBF632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496888"/>
            <a:ext cx="575945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A14DEF16-BC05-4A9A-8084-886ED81D0590}"/>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Sébastien DE VALERIOLA</a:t>
            </a:r>
            <a:endParaRPr lang="fr-BE" altLang="fr-FR" sz="3600">
              <a:ea typeface="ヒラギノ角ゴ Pro W3"/>
              <a:cs typeface="ヒラギノ角ゴ Pro W3"/>
            </a:endParaRPr>
          </a:p>
        </p:txBody>
      </p:sp>
      <p:graphicFrame>
        <p:nvGraphicFramePr>
          <p:cNvPr id="10" name="Espace réservé du contenu 9">
            <a:extLst>
              <a:ext uri="{FF2B5EF4-FFF2-40B4-BE49-F238E27FC236}">
                <a16:creationId xmlns:a16="http://schemas.microsoft.com/office/drawing/2014/main" id="{2C910B93-13A7-49EF-A246-C149F993E305}"/>
              </a:ext>
            </a:extLst>
          </p:cNvPr>
          <p:cNvGraphicFramePr>
            <a:graphicFrameLocks noGrp="1"/>
          </p:cNvGraphicFramePr>
          <p:nvPr>
            <p:ph idx="1"/>
          </p:nvPr>
        </p:nvGraphicFramePr>
        <p:xfrm>
          <a:off x="1042988" y="2420938"/>
          <a:ext cx="7632700" cy="4095750"/>
        </p:xfrm>
        <a:graphic>
          <a:graphicData uri="http://schemas.openxmlformats.org/drawingml/2006/table">
            <a:tbl>
              <a:tblPr firstRow="1" bandRow="1">
                <a:tableStyleId>{5C22544A-7EE6-4342-B048-85BDC9FD1C3A}</a:tableStyleId>
              </a:tblPr>
              <a:tblGrid>
                <a:gridCol w="3852696">
                  <a:extLst>
                    <a:ext uri="{9D8B030D-6E8A-4147-A177-3AD203B41FA5}">
                      <a16:colId xmlns:a16="http://schemas.microsoft.com/office/drawing/2014/main" val="20000"/>
                    </a:ext>
                  </a:extLst>
                </a:gridCol>
                <a:gridCol w="3780004">
                  <a:extLst>
                    <a:ext uri="{9D8B030D-6E8A-4147-A177-3AD203B41FA5}">
                      <a16:colId xmlns:a16="http://schemas.microsoft.com/office/drawing/2014/main" val="20001"/>
                    </a:ext>
                  </a:extLst>
                </a:gridCol>
              </a:tblGrid>
              <a:tr h="365698">
                <a:tc>
                  <a:txBody>
                    <a:bodyPr/>
                    <a:lstStyle/>
                    <a:p>
                      <a:pPr marL="179388" indent="-179388">
                        <a:buFont typeface="Arial" panose="020B0604020202020204" pitchFamily="34" charset="0"/>
                        <a:buChar char="•"/>
                      </a:pPr>
                      <a:r>
                        <a:rPr lang="fr-BE" sz="1800" dirty="0"/>
                        <a:t>Contact</a:t>
                      </a:r>
                    </a:p>
                  </a:txBody>
                  <a:tcPr marL="91438" marR="91438" marT="45678" marB="45678"/>
                </a:tc>
                <a:tc>
                  <a:txBody>
                    <a:bodyPr/>
                    <a:lstStyle/>
                    <a:p>
                      <a:pPr marL="179388" indent="-179388">
                        <a:buFont typeface="Arial" panose="020B0604020202020204" pitchFamily="34" charset="0"/>
                        <a:buChar char="•"/>
                      </a:pPr>
                      <a:r>
                        <a:rPr lang="fr-BE" sz="1800" dirty="0"/>
                        <a:t>Profil</a:t>
                      </a:r>
                    </a:p>
                  </a:txBody>
                  <a:tcPr marL="91438" marR="91438" marT="45678" marB="45678"/>
                </a:tc>
                <a:extLst>
                  <a:ext uri="{0D108BD9-81ED-4DB2-BD59-A6C34878D82A}">
                    <a16:rowId xmlns:a16="http://schemas.microsoft.com/office/drawing/2014/main" val="10000"/>
                  </a:ext>
                </a:extLst>
              </a:tr>
              <a:tr h="1462890">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Sebastien.de.valeriola@ulb.be</a:t>
                      </a:r>
                      <a:endParaRPr lang="fr-BE" sz="1800" dirty="0"/>
                    </a:p>
                    <a:p>
                      <a:endParaRPr lang="fr-BE" sz="1800" dirty="0"/>
                    </a:p>
                  </a:txBody>
                  <a:tcPr marL="91438" marR="91438" marT="45678" marB="45678"/>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Docteur en Mathématiques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Doctorant en Histoire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Master en Actuariat</a:t>
                      </a:r>
                    </a:p>
                    <a:p>
                      <a:endParaRPr lang="fr-BE" sz="1800" dirty="0"/>
                    </a:p>
                  </a:txBody>
                  <a:tcPr marL="91438" marR="91438" marT="45678" marB="45678"/>
                </a:tc>
                <a:extLst>
                  <a:ext uri="{0D108BD9-81ED-4DB2-BD59-A6C34878D82A}">
                    <a16:rowId xmlns:a16="http://schemas.microsoft.com/office/drawing/2014/main" val="10001"/>
                  </a:ext>
                </a:extLst>
              </a:tr>
              <a:tr h="370481">
                <a:tc>
                  <a:txBody>
                    <a:bodyPr/>
                    <a:lstStyle/>
                    <a:p>
                      <a:pPr marL="179388" indent="-179388">
                        <a:buFont typeface="Arial" panose="020B0604020202020204" pitchFamily="34" charset="0"/>
                        <a:buChar char="•"/>
                      </a:pPr>
                      <a:r>
                        <a:rPr lang="fr-BE" sz="1800" b="1" dirty="0">
                          <a:solidFill>
                            <a:schemeClr val="bg1"/>
                          </a:solidFill>
                        </a:rPr>
                        <a:t>Enseignements</a:t>
                      </a:r>
                    </a:p>
                  </a:txBody>
                  <a:tcPr marL="91438" marR="91438" marT="45678" marB="45678">
                    <a:solidFill>
                      <a:schemeClr val="accent1"/>
                    </a:solidFill>
                  </a:tcPr>
                </a:tc>
                <a:tc>
                  <a:txBody>
                    <a:bodyPr/>
                    <a:lstStyle/>
                    <a:p>
                      <a:pPr marL="179388" indent="-179388">
                        <a:buFont typeface="Arial" panose="020B0604020202020204" pitchFamily="34" charset="0"/>
                        <a:buChar char="•"/>
                      </a:pPr>
                      <a:r>
                        <a:rPr lang="fr-BE" sz="1800" b="1" dirty="0">
                          <a:solidFill>
                            <a:schemeClr val="bg1"/>
                          </a:solidFill>
                        </a:rPr>
                        <a:t>Recherches</a:t>
                      </a:r>
                    </a:p>
                  </a:txBody>
                  <a:tcPr marL="91438" marR="91438" marT="45678" marB="45678">
                    <a:solidFill>
                      <a:schemeClr val="accent1"/>
                    </a:solidFill>
                  </a:tcPr>
                </a:tc>
                <a:extLst>
                  <a:ext uri="{0D108BD9-81ED-4DB2-BD59-A6C34878D82A}">
                    <a16:rowId xmlns:a16="http://schemas.microsoft.com/office/drawing/2014/main" val="10002"/>
                  </a:ext>
                </a:extLst>
              </a:tr>
              <a:tr h="1896681">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Visualisation des données et de l'information (STICB540)</a:t>
                      </a:r>
                    </a:p>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Architecture des systèmes d’information (STICB415)</a:t>
                      </a:r>
                    </a:p>
                    <a:p>
                      <a:pPr marL="180975" indent="-180975" eaLnBrk="1">
                        <a:lnSpc>
                          <a:spcPct val="93000"/>
                        </a:lnSpc>
                        <a:buClr>
                          <a:srgbClr val="000000"/>
                        </a:buClr>
                        <a:buSzPct val="100000"/>
                        <a:buFont typeface="Arial" panose="020B0604020202020204" pitchFamily="34" charset="0"/>
                        <a:buChar char="•"/>
                        <a:defRPr/>
                      </a:pPr>
                      <a:r>
                        <a:rPr lang="fr-BE" sz="1800" dirty="0">
                          <a:latin typeface="Arial" charset="0"/>
                        </a:rPr>
                        <a:t>Introduction aux humanités numériques (TRANB300)</a:t>
                      </a:r>
                      <a:endParaRPr lang="fr-BE" sz="1800" dirty="0"/>
                    </a:p>
                    <a:p>
                      <a:endParaRPr lang="fr-BE" sz="1800" dirty="0"/>
                    </a:p>
                  </a:txBody>
                  <a:tcPr marL="91438" marR="91438" marT="45678" marB="45678"/>
                </a:tc>
                <a:tc>
                  <a:txBody>
                    <a:bodyPr/>
                    <a:lstStyle/>
                    <a:p>
                      <a:pPr marL="180975" indent="-180975">
                        <a:buFont typeface="Arial" panose="020B0604020202020204" pitchFamily="34" charset="0"/>
                        <a:buChar char="•"/>
                      </a:pPr>
                      <a:r>
                        <a:rPr lang="fr-BE" sz="1800" dirty="0" err="1">
                          <a:latin typeface="Arial" panose="020B0604020202020204" pitchFamily="34" charset="0"/>
                          <a:cs typeface="Arial" panose="020B0604020202020204" pitchFamily="34" charset="0"/>
                        </a:rPr>
                        <a:t>Text</a:t>
                      </a:r>
                      <a:r>
                        <a:rPr lang="fr-BE" sz="1800" dirty="0">
                          <a:latin typeface="Arial" panose="020B0604020202020204" pitchFamily="34" charset="0"/>
                          <a:cs typeface="Arial" panose="020B0604020202020204" pitchFamily="34" charset="0"/>
                        </a:rPr>
                        <a:t> et Data Mining</a:t>
                      </a:r>
                    </a:p>
                    <a:p>
                      <a:pPr marL="180975" indent="-180975">
                        <a:buFont typeface="Arial" panose="020B0604020202020204" pitchFamily="34" charset="0"/>
                        <a:buChar char="•"/>
                      </a:pPr>
                      <a:r>
                        <a:rPr lang="fr-BE" sz="1800" dirty="0">
                          <a:latin typeface="Arial" panose="020B0604020202020204" pitchFamily="34" charset="0"/>
                          <a:cs typeface="Arial" panose="020B0604020202020204" pitchFamily="34" charset="0"/>
                        </a:rPr>
                        <a:t>Humanités numériques</a:t>
                      </a:r>
                    </a:p>
                  </a:txBody>
                  <a:tcPr marL="91438" marR="91438" marT="45678" marB="45678"/>
                </a:tc>
                <a:extLst>
                  <a:ext uri="{0D108BD9-81ED-4DB2-BD59-A6C34878D82A}">
                    <a16:rowId xmlns:a16="http://schemas.microsoft.com/office/drawing/2014/main" val="10003"/>
                  </a:ext>
                </a:extLst>
              </a:tr>
            </a:tbl>
          </a:graphicData>
        </a:graphic>
      </p:graphicFrame>
      <p:pic>
        <p:nvPicPr>
          <p:cNvPr id="29716" name="Picture 1">
            <a:extLst>
              <a:ext uri="{FF2B5EF4-FFF2-40B4-BE49-F238E27FC236}">
                <a16:creationId xmlns:a16="http://schemas.microsoft.com/office/drawing/2014/main" id="{5ECF853B-0BCF-46D8-90F7-D2EBFA1981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9525"/>
            <a:ext cx="16764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45A3E5E4-15E0-45AC-AA76-B557833C986C}"/>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Pierrette BOUILLON</a:t>
            </a:r>
            <a:endParaRPr lang="fr-BE" altLang="fr-FR" sz="3600">
              <a:ea typeface="ヒラギノ角ゴ Pro W3"/>
              <a:cs typeface="ヒラギノ角ゴ Pro W3"/>
            </a:endParaRPr>
          </a:p>
        </p:txBody>
      </p:sp>
      <p:graphicFrame>
        <p:nvGraphicFramePr>
          <p:cNvPr id="10" name="Espace réservé du contenu 9">
            <a:extLst>
              <a:ext uri="{FF2B5EF4-FFF2-40B4-BE49-F238E27FC236}">
                <a16:creationId xmlns:a16="http://schemas.microsoft.com/office/drawing/2014/main" id="{E1C9CD1C-7D94-4070-A552-0F3EB38A082F}"/>
              </a:ext>
            </a:extLst>
          </p:cNvPr>
          <p:cNvGraphicFramePr>
            <a:graphicFrameLocks noGrp="1"/>
          </p:cNvGraphicFramePr>
          <p:nvPr>
            <p:ph idx="1"/>
            <p:extLst>
              <p:ext uri="{D42A27DB-BD31-4B8C-83A1-F6EECF244321}">
                <p14:modId xmlns:p14="http://schemas.microsoft.com/office/powerpoint/2010/main" val="3550065636"/>
              </p:ext>
            </p:extLst>
          </p:nvPr>
        </p:nvGraphicFramePr>
        <p:xfrm>
          <a:off x="1116013" y="2781300"/>
          <a:ext cx="7559675" cy="2998792"/>
        </p:xfrm>
        <a:graphic>
          <a:graphicData uri="http://schemas.openxmlformats.org/drawingml/2006/table">
            <a:tbl>
              <a:tblPr firstRow="1" bandRow="1">
                <a:tableStyleId>{5C22544A-7EE6-4342-B048-85BDC9FD1C3A}</a:tableStyleId>
              </a:tblPr>
              <a:tblGrid>
                <a:gridCol w="3774679">
                  <a:extLst>
                    <a:ext uri="{9D8B030D-6E8A-4147-A177-3AD203B41FA5}">
                      <a16:colId xmlns:a16="http://schemas.microsoft.com/office/drawing/2014/main" val="20000"/>
                    </a:ext>
                  </a:extLst>
                </a:gridCol>
                <a:gridCol w="3784996">
                  <a:extLst>
                    <a:ext uri="{9D8B030D-6E8A-4147-A177-3AD203B41FA5}">
                      <a16:colId xmlns:a16="http://schemas.microsoft.com/office/drawing/2014/main" val="20001"/>
                    </a:ext>
                  </a:extLst>
                </a:gridCol>
              </a:tblGrid>
              <a:tr h="365736">
                <a:tc>
                  <a:txBody>
                    <a:bodyPr/>
                    <a:lstStyle/>
                    <a:p>
                      <a:pPr marL="179388" indent="-179388">
                        <a:buFont typeface="Arial" panose="020B0604020202020204" pitchFamily="34" charset="0"/>
                        <a:buChar char="•"/>
                      </a:pPr>
                      <a:r>
                        <a:rPr lang="fr-BE" sz="1800" dirty="0"/>
                        <a:t>Contact</a:t>
                      </a:r>
                    </a:p>
                  </a:txBody>
                  <a:tcPr marL="91426" marR="91426" marT="45708" marB="45708"/>
                </a:tc>
                <a:tc>
                  <a:txBody>
                    <a:bodyPr/>
                    <a:lstStyle/>
                    <a:p>
                      <a:pPr marL="179388" indent="-179388">
                        <a:buFont typeface="Arial" panose="020B0604020202020204" pitchFamily="34" charset="0"/>
                        <a:buChar char="•"/>
                      </a:pPr>
                      <a:r>
                        <a:rPr lang="fr-BE" sz="1800" dirty="0"/>
                        <a:t>Profil</a:t>
                      </a:r>
                    </a:p>
                  </a:txBody>
                  <a:tcPr marL="91426" marR="91426" marT="45708" marB="45708"/>
                </a:tc>
                <a:extLst>
                  <a:ext uri="{0D108BD9-81ED-4DB2-BD59-A6C34878D82A}">
                    <a16:rowId xmlns:a16="http://schemas.microsoft.com/office/drawing/2014/main" val="10000"/>
                  </a:ext>
                </a:extLst>
              </a:tr>
              <a:tr h="1386306">
                <a:tc>
                  <a:txBody>
                    <a:bodyPr/>
                    <a:lstStyle/>
                    <a:p>
                      <a:pPr marL="180975" indent="-180975" eaLnBrk="1">
                        <a:lnSpc>
                          <a:spcPct val="93000"/>
                        </a:lnSpc>
                        <a:buClr>
                          <a:srgbClr val="000000"/>
                        </a:buClr>
                        <a:buSzPct val="100000"/>
                        <a:buFont typeface="Arial" panose="020B0604020202020204" pitchFamily="34" charset="0"/>
                        <a:buChar char="•"/>
                        <a:defRPr/>
                      </a:pPr>
                      <a:r>
                        <a:rPr lang="fr-BE" sz="1800" b="0" i="0" kern="1200" dirty="0">
                          <a:solidFill>
                            <a:schemeClr val="dk1"/>
                          </a:solidFill>
                          <a:effectLst/>
                          <a:latin typeface="Arial" panose="020B0604020202020204" pitchFamily="34" charset="0"/>
                          <a:ea typeface="+mn-ea"/>
                          <a:cs typeface="Arial" panose="020B0604020202020204" pitchFamily="34" charset="0"/>
                          <a:hlinkClick r:id="rId2" tooltip="Écrire un message à"/>
                        </a:rPr>
                        <a:t>Pierrette.Bouillon@ulb.be</a:t>
                      </a:r>
                      <a:endParaRPr lang="fr-BE" sz="1800" dirty="0">
                        <a:latin typeface="Arial" panose="020B0604020202020204" pitchFamily="34" charset="0"/>
                        <a:cs typeface="Arial" panose="020B0604020202020204" pitchFamily="34" charset="0"/>
                      </a:endParaRPr>
                    </a:p>
                  </a:txBody>
                  <a:tcPr marL="91426" marR="91426" marT="45708" marB="45708"/>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Docteur en Linguistique</a:t>
                      </a:r>
                    </a:p>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Doyenne de la Faculté de Traduction et d'Interprétation de l'Université de Genève</a:t>
                      </a:r>
                    </a:p>
                    <a:p>
                      <a:pPr marL="180975" indent="-180975" eaLnBrk="1">
                        <a:lnSpc>
                          <a:spcPct val="93000"/>
                        </a:lnSpc>
                        <a:buClr>
                          <a:srgbClr val="000000"/>
                        </a:buClr>
                        <a:buSzPct val="100000"/>
                        <a:buFont typeface="Arial" panose="020B0604020202020204" pitchFamily="34" charset="0"/>
                        <a:buChar char="•"/>
                        <a:defRPr/>
                      </a:pPr>
                      <a:endParaRPr lang="fr-BE" sz="1800" dirty="0"/>
                    </a:p>
                  </a:txBody>
                  <a:tcPr marL="91426" marR="91426" marT="45708" marB="45708"/>
                </a:tc>
                <a:extLst>
                  <a:ext uri="{0D108BD9-81ED-4DB2-BD59-A6C34878D82A}">
                    <a16:rowId xmlns:a16="http://schemas.microsoft.com/office/drawing/2014/main" val="10001"/>
                  </a:ext>
                </a:extLst>
              </a:tr>
              <a:tr h="370726">
                <a:tc>
                  <a:txBody>
                    <a:bodyPr/>
                    <a:lstStyle/>
                    <a:p>
                      <a:pPr marL="179388" indent="-179388">
                        <a:buFont typeface="Arial" panose="020B0604020202020204" pitchFamily="34" charset="0"/>
                        <a:buChar char="•"/>
                      </a:pPr>
                      <a:r>
                        <a:rPr lang="fr-BE" sz="1800" b="1" dirty="0">
                          <a:solidFill>
                            <a:schemeClr val="bg1"/>
                          </a:solidFill>
                        </a:rPr>
                        <a:t>Enseignements</a:t>
                      </a:r>
                    </a:p>
                  </a:txBody>
                  <a:tcPr marL="91426" marR="91426" marT="45708" marB="45708">
                    <a:solidFill>
                      <a:schemeClr val="accent1"/>
                    </a:solidFill>
                  </a:tcPr>
                </a:tc>
                <a:tc>
                  <a:txBody>
                    <a:bodyPr/>
                    <a:lstStyle/>
                    <a:p>
                      <a:pPr marL="179388" indent="-179388">
                        <a:buFont typeface="Arial" panose="020B0604020202020204" pitchFamily="34" charset="0"/>
                        <a:buChar char="•"/>
                      </a:pPr>
                      <a:r>
                        <a:rPr lang="fr-BE" sz="1800" b="1" dirty="0">
                          <a:solidFill>
                            <a:schemeClr val="bg1"/>
                          </a:solidFill>
                        </a:rPr>
                        <a:t>Recherches</a:t>
                      </a:r>
                    </a:p>
                  </a:txBody>
                  <a:tcPr marL="91426" marR="91426" marT="45708" marB="45708">
                    <a:solidFill>
                      <a:schemeClr val="accent1"/>
                    </a:solidFill>
                  </a:tcPr>
                </a:tc>
                <a:extLst>
                  <a:ext uri="{0D108BD9-81ED-4DB2-BD59-A6C34878D82A}">
                    <a16:rowId xmlns:a16="http://schemas.microsoft.com/office/drawing/2014/main" val="10002"/>
                  </a:ext>
                </a:extLst>
              </a:tr>
              <a:tr h="876021">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Ingénierie linguistique (STICB425)</a:t>
                      </a:r>
                      <a:endParaRPr lang="fr-BE" sz="1800" dirty="0"/>
                    </a:p>
                    <a:p>
                      <a:endParaRPr lang="fr-BE" sz="1800" dirty="0"/>
                    </a:p>
                  </a:txBody>
                  <a:tcPr marL="91426" marR="91426" marT="45708" marB="45708"/>
                </a:tc>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Traduction automatique</a:t>
                      </a:r>
                    </a:p>
                    <a:p>
                      <a:endParaRPr lang="fr-BE" sz="1800" dirty="0"/>
                    </a:p>
                  </a:txBody>
                  <a:tcPr marL="91426" marR="91426" marT="45708" marB="45708"/>
                </a:tc>
                <a:extLst>
                  <a:ext uri="{0D108BD9-81ED-4DB2-BD59-A6C34878D82A}">
                    <a16:rowId xmlns:a16="http://schemas.microsoft.com/office/drawing/2014/main" val="10003"/>
                  </a:ext>
                </a:extLst>
              </a:tr>
            </a:tbl>
          </a:graphicData>
        </a:graphic>
      </p:graphicFrame>
      <p:pic>
        <p:nvPicPr>
          <p:cNvPr id="30740" name="Picture 21">
            <a:extLst>
              <a:ext uri="{FF2B5EF4-FFF2-40B4-BE49-F238E27FC236}">
                <a16:creationId xmlns:a16="http://schemas.microsoft.com/office/drawing/2014/main" id="{5B50F277-B220-4FC5-B193-4EA4B3991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363" y="3175"/>
            <a:ext cx="154463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a:extLst>
              <a:ext uri="{FF2B5EF4-FFF2-40B4-BE49-F238E27FC236}">
                <a16:creationId xmlns:a16="http://schemas.microsoft.com/office/drawing/2014/main" id="{9912F1EE-6B76-4E04-81BF-F86CF5CE3C81}"/>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Isabelle BOYDENS</a:t>
            </a:r>
            <a:endParaRPr lang="fr-BE" altLang="fr-FR" sz="3600">
              <a:ea typeface="ヒラギノ角ゴ Pro W3"/>
              <a:cs typeface="ヒラギノ角ゴ Pro W3"/>
            </a:endParaRPr>
          </a:p>
        </p:txBody>
      </p:sp>
      <p:pic>
        <p:nvPicPr>
          <p:cNvPr id="31747" name="Picture 26">
            <a:extLst>
              <a:ext uri="{FF2B5EF4-FFF2-40B4-BE49-F238E27FC236}">
                <a16:creationId xmlns:a16="http://schemas.microsoft.com/office/drawing/2014/main" id="{735D648F-E9AA-4F2D-B3C8-CF29EA48C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25" y="9525"/>
            <a:ext cx="159861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Espace réservé du contenu 9">
            <a:extLst>
              <a:ext uri="{FF2B5EF4-FFF2-40B4-BE49-F238E27FC236}">
                <a16:creationId xmlns:a16="http://schemas.microsoft.com/office/drawing/2014/main" id="{066F9C99-E476-444A-9F16-46050D32AA94}"/>
              </a:ext>
            </a:extLst>
          </p:cNvPr>
          <p:cNvGraphicFramePr>
            <a:graphicFrameLocks noGrp="1"/>
          </p:cNvGraphicFramePr>
          <p:nvPr>
            <p:ph idx="1"/>
          </p:nvPr>
        </p:nvGraphicFramePr>
        <p:xfrm>
          <a:off x="946150" y="2205038"/>
          <a:ext cx="7874000" cy="4178300"/>
        </p:xfrm>
        <a:graphic>
          <a:graphicData uri="http://schemas.openxmlformats.org/drawingml/2006/table">
            <a:tbl>
              <a:tblPr firstRow="1" bandRow="1">
                <a:tableStyleId>{5C22544A-7EE6-4342-B048-85BDC9FD1C3A}</a:tableStyleId>
              </a:tblPr>
              <a:tblGrid>
                <a:gridCol w="4057732">
                  <a:extLst>
                    <a:ext uri="{9D8B030D-6E8A-4147-A177-3AD203B41FA5}">
                      <a16:colId xmlns:a16="http://schemas.microsoft.com/office/drawing/2014/main" val="20000"/>
                    </a:ext>
                  </a:extLst>
                </a:gridCol>
                <a:gridCol w="3816268">
                  <a:extLst>
                    <a:ext uri="{9D8B030D-6E8A-4147-A177-3AD203B41FA5}">
                      <a16:colId xmlns:a16="http://schemas.microsoft.com/office/drawing/2014/main" val="20001"/>
                    </a:ext>
                  </a:extLst>
                </a:gridCol>
              </a:tblGrid>
              <a:tr h="365799">
                <a:tc>
                  <a:txBody>
                    <a:bodyPr/>
                    <a:lstStyle/>
                    <a:p>
                      <a:pPr marL="179388" indent="-179388">
                        <a:buFont typeface="Arial" panose="020B0604020202020204" pitchFamily="34" charset="0"/>
                        <a:buChar char="•"/>
                      </a:pPr>
                      <a:r>
                        <a:rPr lang="fr-BE" sz="1800" dirty="0"/>
                        <a:t>Contact</a:t>
                      </a:r>
                    </a:p>
                  </a:txBody>
                  <a:tcPr marL="91432" marR="91432" marT="45724" marB="45724"/>
                </a:tc>
                <a:tc>
                  <a:txBody>
                    <a:bodyPr/>
                    <a:lstStyle/>
                    <a:p>
                      <a:pPr marL="179388" indent="-179388">
                        <a:buFont typeface="Arial" panose="020B0604020202020204" pitchFamily="34" charset="0"/>
                        <a:buChar char="•"/>
                      </a:pPr>
                      <a:r>
                        <a:rPr lang="fr-BE" sz="1800" dirty="0"/>
                        <a:t>Profil</a:t>
                      </a:r>
                    </a:p>
                  </a:txBody>
                  <a:tcPr marL="91432" marR="91432" marT="45724" marB="45724"/>
                </a:tc>
                <a:extLst>
                  <a:ext uri="{0D108BD9-81ED-4DB2-BD59-A6C34878D82A}">
                    <a16:rowId xmlns:a16="http://schemas.microsoft.com/office/drawing/2014/main" val="10000"/>
                  </a:ext>
                </a:extLst>
              </a:tr>
              <a:tr h="2154591">
                <a:tc>
                  <a:txBody>
                    <a:bodyPr/>
                    <a:lstStyle/>
                    <a:p>
                      <a:pPr marL="180975" indent="-180975" eaLnBrk="1">
                        <a:spcAft>
                          <a:spcPct val="0"/>
                        </a:spcAft>
                        <a:buFont typeface="Arial" panose="020B0604020202020204" pitchFamily="34" charset="0"/>
                        <a:buChar char="•"/>
                        <a:defRPr/>
                      </a:pPr>
                      <a:r>
                        <a:rPr lang="fr-BE" altLang="en-US" sz="1800" dirty="0">
                          <a:latin typeface="Arial" panose="020B0604020202020204" pitchFamily="34" charset="0"/>
                          <a:cs typeface="Arial" panose="020B0604020202020204" pitchFamily="34" charset="0"/>
                          <a:hlinkClick r:id="rId3"/>
                        </a:rPr>
                        <a:t>iboydens@ulb.be</a:t>
                      </a:r>
                      <a:endParaRPr lang="fr-BE" altLang="en-US" sz="1800" dirty="0">
                        <a:latin typeface="Arial" panose="020B0604020202020204" pitchFamily="34" charset="0"/>
                        <a:cs typeface="Arial" panose="020B0604020202020204" pitchFamily="34" charset="0"/>
                      </a:endParaRPr>
                    </a:p>
                    <a:p>
                      <a:pPr marL="180975" marR="0" lvl="0" indent="-180975" algn="l" defTabSz="914400" rtl="0" eaLnBrk="1" fontAlgn="auto" latinLnBrk="0" hangingPunct="1">
                        <a:lnSpc>
                          <a:spcPct val="100000"/>
                        </a:lnSpc>
                        <a:spcBef>
                          <a:spcPts val="0"/>
                        </a:spcBef>
                        <a:spcAft>
                          <a:spcPct val="0"/>
                        </a:spcAft>
                        <a:buClrTx/>
                        <a:buSzTx/>
                        <a:buFont typeface="Arial" panose="020B0604020202020204" pitchFamily="34" charset="0"/>
                        <a:buChar char="•"/>
                        <a:tabLst/>
                        <a:defRPr/>
                      </a:pPr>
                      <a:r>
                        <a:rPr lang="fr-BE" altLang="en-US" sz="1800" dirty="0">
                          <a:latin typeface="Arial" panose="020B0604020202020204" pitchFamily="34" charset="0"/>
                          <a:cs typeface="Arial" panose="020B0604020202020204" pitchFamily="34" charset="0"/>
                        </a:rPr>
                        <a:t>http://www.ulb.ac.be/cours/iboydens</a:t>
                      </a:r>
                      <a:endParaRPr lang="fr-BE" sz="1800" dirty="0"/>
                    </a:p>
                  </a:txBody>
                  <a:tcPr marL="91432" marR="91432" marT="45724" marB="45724"/>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Docteur en Philosophie et Lettres, orientation</a:t>
                      </a:r>
                      <a:r>
                        <a:rPr lang="fr-BE" altLang="en-US" sz="1800" baseline="0" dirty="0">
                          <a:latin typeface="Arial" charset="0"/>
                        </a:rPr>
                        <a:t> « sciences de l’information »</a:t>
                      </a:r>
                      <a:endParaRPr lang="fr-BE" altLang="en-US" sz="1800" dirty="0">
                        <a:latin typeface="Arial" charset="0"/>
                      </a:endParaRPr>
                    </a:p>
                    <a:p>
                      <a:pPr marL="180975" indent="-180975" eaLnBrk="1">
                        <a:spcAft>
                          <a:spcPct val="0"/>
                        </a:spcAft>
                        <a:buFont typeface="Arial" panose="020B0604020202020204" pitchFamily="34" charset="0"/>
                        <a:buChar char="•"/>
                        <a:defRPr/>
                      </a:pPr>
                      <a:r>
                        <a:rPr lang="fr-BE" altLang="en-US" sz="1800" dirty="0">
                          <a:latin typeface="Arial" panose="020B0604020202020204" pitchFamily="34" charset="0"/>
                          <a:cs typeface="Arial" panose="020B0604020202020204" pitchFamily="34" charset="0"/>
                        </a:rPr>
                        <a:t>Responsable du Data Quality </a:t>
                      </a:r>
                      <a:r>
                        <a:rPr lang="fr-BE" altLang="en-US" sz="1800" dirty="0" err="1">
                          <a:latin typeface="Arial" panose="020B0604020202020204" pitchFamily="34" charset="0"/>
                          <a:cs typeface="Arial" panose="020B0604020202020204" pitchFamily="34" charset="0"/>
                        </a:rPr>
                        <a:t>Competence</a:t>
                      </a:r>
                      <a:r>
                        <a:rPr lang="fr-BE" altLang="en-US" sz="1800" dirty="0">
                          <a:latin typeface="Arial" panose="020B0604020202020204" pitchFamily="34" charset="0"/>
                          <a:cs typeface="Arial" panose="020B0604020202020204" pitchFamily="34" charset="0"/>
                        </a:rPr>
                        <a:t> Center (Smals)</a:t>
                      </a:r>
                    </a:p>
                    <a:p>
                      <a:pPr marL="180975" indent="-180975" eaLnBrk="1">
                        <a:spcAft>
                          <a:spcPct val="0"/>
                        </a:spcAft>
                        <a:buFont typeface="Arial" panose="020B0604020202020204" pitchFamily="34" charset="0"/>
                        <a:buChar char="•"/>
                        <a:defRPr/>
                      </a:pPr>
                      <a:r>
                        <a:rPr lang="fr-BE" altLang="en-US" sz="1800" dirty="0">
                          <a:latin typeface="Arial" panose="020B0604020202020204" pitchFamily="34" charset="0"/>
                          <a:cs typeface="Arial" panose="020B0604020202020204" pitchFamily="34" charset="0"/>
                        </a:rPr>
                        <a:t>Professeur ordinaire à temps partiel (ULB)</a:t>
                      </a:r>
                    </a:p>
                  </a:txBody>
                  <a:tcPr marL="91432" marR="91432" marT="45724" marB="45724"/>
                </a:tc>
                <a:extLst>
                  <a:ext uri="{0D108BD9-81ED-4DB2-BD59-A6C34878D82A}">
                    <a16:rowId xmlns:a16="http://schemas.microsoft.com/office/drawing/2014/main" val="10001"/>
                  </a:ext>
                </a:extLst>
              </a:tr>
              <a:tr h="444448">
                <a:tc>
                  <a:txBody>
                    <a:bodyPr/>
                    <a:lstStyle/>
                    <a:p>
                      <a:pPr marL="179388" indent="-179388">
                        <a:buFont typeface="Arial" panose="020B0604020202020204" pitchFamily="34" charset="0"/>
                        <a:buChar char="•"/>
                      </a:pPr>
                      <a:r>
                        <a:rPr lang="fr-BE" sz="1800" b="1" dirty="0">
                          <a:solidFill>
                            <a:schemeClr val="bg1"/>
                          </a:solidFill>
                        </a:rPr>
                        <a:t>Enseignements</a:t>
                      </a:r>
                    </a:p>
                  </a:txBody>
                  <a:tcPr marL="91432" marR="91432" marT="45724" marB="45724">
                    <a:solidFill>
                      <a:schemeClr val="accent1"/>
                    </a:solidFill>
                  </a:tcPr>
                </a:tc>
                <a:tc>
                  <a:txBody>
                    <a:bodyPr/>
                    <a:lstStyle/>
                    <a:p>
                      <a:pPr marL="179388" indent="-179388">
                        <a:buFont typeface="Arial" panose="020B0604020202020204" pitchFamily="34" charset="0"/>
                        <a:buChar char="•"/>
                        <a:tabLst>
                          <a:tab pos="179388" algn="l"/>
                        </a:tabLst>
                      </a:pPr>
                      <a:r>
                        <a:rPr lang="fr-BE" sz="1800" b="1" dirty="0">
                          <a:solidFill>
                            <a:schemeClr val="bg1"/>
                          </a:solidFill>
                        </a:rPr>
                        <a:t>Recherches</a:t>
                      </a:r>
                    </a:p>
                  </a:txBody>
                  <a:tcPr marL="91432" marR="91432" marT="45724" marB="45724">
                    <a:solidFill>
                      <a:schemeClr val="accent1"/>
                    </a:solidFill>
                  </a:tcPr>
                </a:tc>
                <a:extLst>
                  <a:ext uri="{0D108BD9-81ED-4DB2-BD59-A6C34878D82A}">
                    <a16:rowId xmlns:a16="http://schemas.microsoft.com/office/drawing/2014/main" val="10002"/>
                  </a:ext>
                </a:extLst>
              </a:tr>
              <a:tr h="1213462">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err="1">
                          <a:latin typeface="Arial" charset="0"/>
                        </a:rPr>
                        <a:t>Documentologie</a:t>
                      </a:r>
                      <a:r>
                        <a:rPr lang="fr-BE" altLang="en-US" sz="1800" dirty="0">
                          <a:latin typeface="Arial" charset="0"/>
                        </a:rPr>
                        <a:t> (STICB410)</a:t>
                      </a:r>
                    </a:p>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Qualité de l'information et des documents numériques (STICB510)</a:t>
                      </a:r>
                    </a:p>
                  </a:txBody>
                  <a:tcPr marL="91432" marR="91432" marT="45724" marB="45724"/>
                </a:tc>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Data </a:t>
                      </a:r>
                      <a:r>
                        <a:rPr lang="fr-BE" altLang="en-US" sz="1800" dirty="0" err="1">
                          <a:latin typeface="Arial" charset="0"/>
                        </a:rPr>
                        <a:t>quality</a:t>
                      </a:r>
                      <a:endParaRPr lang="fr-BE" altLang="en-US" sz="1800" dirty="0">
                        <a:latin typeface="Arial" charset="0"/>
                      </a:endParaRPr>
                    </a:p>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Analyse critique de l'information issue de bases de données</a:t>
                      </a:r>
                    </a:p>
                  </a:txBody>
                  <a:tcPr marL="91432" marR="91432" marT="45724" marB="45724"/>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a:extLst>
              <a:ext uri="{FF2B5EF4-FFF2-40B4-BE49-F238E27FC236}">
                <a16:creationId xmlns:a16="http://schemas.microsoft.com/office/drawing/2014/main" id="{7CE151F0-3769-4060-BFCB-2670D4DD95C4}"/>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Christian BROUWER</a:t>
            </a:r>
            <a:endParaRPr lang="fr-BE" altLang="fr-FR" sz="3600">
              <a:ea typeface="ヒラギノ角ゴ Pro W3"/>
              <a:cs typeface="ヒラギノ角ゴ Pro W3"/>
            </a:endParaRPr>
          </a:p>
        </p:txBody>
      </p:sp>
      <p:graphicFrame>
        <p:nvGraphicFramePr>
          <p:cNvPr id="10" name="Espace réservé du contenu 9">
            <a:extLst>
              <a:ext uri="{FF2B5EF4-FFF2-40B4-BE49-F238E27FC236}">
                <a16:creationId xmlns:a16="http://schemas.microsoft.com/office/drawing/2014/main" id="{B942448F-8C46-459A-BCCC-E308C2F8516F}"/>
              </a:ext>
            </a:extLst>
          </p:cNvPr>
          <p:cNvGraphicFramePr>
            <a:graphicFrameLocks noGrp="1"/>
          </p:cNvGraphicFramePr>
          <p:nvPr>
            <p:ph idx="1"/>
          </p:nvPr>
        </p:nvGraphicFramePr>
        <p:xfrm>
          <a:off x="1116013" y="2492375"/>
          <a:ext cx="7704137" cy="3822700"/>
        </p:xfrm>
        <a:graphic>
          <a:graphicData uri="http://schemas.openxmlformats.org/drawingml/2006/table">
            <a:tbl>
              <a:tblPr firstRow="1" bandRow="1">
                <a:tableStyleId>{5C22544A-7EE6-4342-B048-85BDC9FD1C3A}</a:tableStyleId>
              </a:tblPr>
              <a:tblGrid>
                <a:gridCol w="3774521">
                  <a:extLst>
                    <a:ext uri="{9D8B030D-6E8A-4147-A177-3AD203B41FA5}">
                      <a16:colId xmlns:a16="http://schemas.microsoft.com/office/drawing/2014/main" val="20000"/>
                    </a:ext>
                  </a:extLst>
                </a:gridCol>
                <a:gridCol w="3929616">
                  <a:extLst>
                    <a:ext uri="{9D8B030D-6E8A-4147-A177-3AD203B41FA5}">
                      <a16:colId xmlns:a16="http://schemas.microsoft.com/office/drawing/2014/main" val="20001"/>
                    </a:ext>
                  </a:extLst>
                </a:gridCol>
              </a:tblGrid>
              <a:tr h="365861">
                <a:tc>
                  <a:txBody>
                    <a:bodyPr/>
                    <a:lstStyle/>
                    <a:p>
                      <a:pPr marL="179388" indent="-179388">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22" marR="91422" marT="45731" marB="45731"/>
                </a:tc>
                <a:tc>
                  <a:txBody>
                    <a:bodyPr/>
                    <a:lstStyle/>
                    <a:p>
                      <a:pPr marL="179388" indent="-179388">
                        <a:buFont typeface="Arial" panose="020B0604020202020204" pitchFamily="34" charset="0"/>
                        <a:buChar char="•"/>
                        <a:tabLst>
                          <a:tab pos="179388" algn="l"/>
                        </a:tabLst>
                      </a:pPr>
                      <a:r>
                        <a:rPr lang="fr-BE" sz="1800" dirty="0"/>
                        <a:t>Profil</a:t>
                      </a:r>
                    </a:p>
                  </a:txBody>
                  <a:tcPr marL="91422" marR="91422" marT="45731" marB="45731"/>
                </a:tc>
                <a:extLst>
                  <a:ext uri="{0D108BD9-81ED-4DB2-BD59-A6C34878D82A}">
                    <a16:rowId xmlns:a16="http://schemas.microsoft.com/office/drawing/2014/main" val="10000"/>
                  </a:ext>
                </a:extLst>
              </a:tr>
              <a:tr h="1463459">
                <a:tc>
                  <a:txBody>
                    <a:bodyPr/>
                    <a:lstStyle/>
                    <a:p>
                      <a:pPr marL="180975" indent="-180975" eaLnBrk="1">
                        <a:spcAft>
                          <a:spcPct val="0"/>
                        </a:spcAft>
                        <a:buFont typeface="Arial" panose="020B0604020202020204" pitchFamily="34" charset="0"/>
                        <a:buChar char="•"/>
                        <a:defRPr/>
                      </a:pPr>
                      <a:r>
                        <a:rPr lang="fr-BE" altLang="en-US" sz="1800" dirty="0">
                          <a:latin typeface="Arial" panose="020B0604020202020204" pitchFamily="34" charset="0"/>
                          <a:cs typeface="Arial" panose="020B0604020202020204" pitchFamily="34" charset="0"/>
                          <a:hlinkClick r:id="rId2"/>
                        </a:rPr>
                        <a:t>christian.brouwer@ulb.be</a:t>
                      </a:r>
                      <a:endParaRPr lang="fr-BE" altLang="en-US" sz="1800" dirty="0">
                        <a:latin typeface="Arial" panose="020B0604020202020204" pitchFamily="34" charset="0"/>
                        <a:cs typeface="Arial" panose="020B0604020202020204" pitchFamily="34" charset="0"/>
                      </a:endParaRPr>
                    </a:p>
                    <a:p>
                      <a:pPr marL="180975" indent="-180975" eaLnBrk="1">
                        <a:spcAft>
                          <a:spcPct val="0"/>
                        </a:spcAft>
                        <a:buFont typeface="Arial" panose="020B0604020202020204" pitchFamily="34" charset="0"/>
                        <a:buChar char="•"/>
                        <a:defRPr/>
                      </a:pPr>
                      <a:r>
                        <a:rPr lang="fr-BE" altLang="en-US" sz="1800" dirty="0">
                          <a:latin typeface="Arial" panose="020B0604020202020204" pitchFamily="34" charset="0"/>
                          <a:cs typeface="Arial" panose="020B0604020202020204" pitchFamily="34" charset="0"/>
                        </a:rPr>
                        <a:t>02/650.36.34</a:t>
                      </a:r>
                    </a:p>
                  </a:txBody>
                  <a:tcPr marL="91422" marR="91422" marT="45731" marB="45731"/>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Docteur en Philosophie et Lettres</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Directeur de la Bibliothèque des Sciences Humaines de l’ULB</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txBody>
                  <a:tcPr marL="91422" marR="91422" marT="45731" marB="45731"/>
                </a:tc>
                <a:extLst>
                  <a:ext uri="{0D108BD9-81ED-4DB2-BD59-A6C34878D82A}">
                    <a16:rowId xmlns:a16="http://schemas.microsoft.com/office/drawing/2014/main" val="10001"/>
                  </a:ext>
                </a:extLst>
              </a:tr>
              <a:tr h="370933">
                <a:tc>
                  <a:txBody>
                    <a:bodyPr/>
                    <a:lstStyle/>
                    <a:p>
                      <a:r>
                        <a:rPr lang="fr-BE" sz="1800" b="1" dirty="0">
                          <a:solidFill>
                            <a:schemeClr val="bg1"/>
                          </a:solidFill>
                        </a:rPr>
                        <a:t>Enseignements</a:t>
                      </a:r>
                    </a:p>
                  </a:txBody>
                  <a:tcPr marL="91422" marR="91422" marT="45731" marB="45731">
                    <a:solidFill>
                      <a:schemeClr val="accent1"/>
                    </a:solidFill>
                  </a:tcPr>
                </a:tc>
                <a:tc>
                  <a:txBody>
                    <a:bodyPr/>
                    <a:lstStyle/>
                    <a:p>
                      <a:pPr marL="179388" indent="-179388">
                        <a:buFont typeface="Arial" panose="020B0604020202020204" pitchFamily="34" charset="0"/>
                        <a:buChar char="•"/>
                      </a:pPr>
                      <a:r>
                        <a:rPr lang="fr-BE" sz="1800" b="1" dirty="0">
                          <a:solidFill>
                            <a:schemeClr val="bg1"/>
                          </a:solidFill>
                        </a:rPr>
                        <a:t>Recherches</a:t>
                      </a:r>
                    </a:p>
                  </a:txBody>
                  <a:tcPr marL="91422" marR="91422" marT="45731" marB="45731">
                    <a:solidFill>
                      <a:schemeClr val="accent1"/>
                    </a:solidFill>
                  </a:tcPr>
                </a:tc>
                <a:extLst>
                  <a:ext uri="{0D108BD9-81ED-4DB2-BD59-A6C34878D82A}">
                    <a16:rowId xmlns:a16="http://schemas.microsoft.com/office/drawing/2014/main" val="10002"/>
                  </a:ext>
                </a:extLst>
              </a:tr>
              <a:tr h="1622447">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Gestion des bibliothèques (STICB420)</a:t>
                      </a:r>
                    </a:p>
                  </a:txBody>
                  <a:tcPr marL="91422" marR="91422" marT="45731" marB="45731"/>
                </a:tc>
                <a:tc>
                  <a:txBody>
                    <a:bodyPr/>
                    <a:lstStyle/>
                    <a:p>
                      <a:pPr marL="285750" indent="-285750" eaLnBrk="1">
                        <a:lnSpc>
                          <a:spcPct val="93000"/>
                        </a:lnSpc>
                        <a:buClr>
                          <a:srgbClr val="000000"/>
                        </a:buClr>
                        <a:buSzPct val="100000"/>
                        <a:buFont typeface="Arial" panose="020B0604020202020204" pitchFamily="34" charset="0"/>
                        <a:buChar char="•"/>
                        <a:defRPr/>
                      </a:pPr>
                      <a:r>
                        <a:rPr lang="fr-BE" altLang="en-US" sz="1800" dirty="0">
                          <a:latin typeface="Arial" charset="0"/>
                        </a:rPr>
                        <a:t>Evolution des bibliothèques universitaires, </a:t>
                      </a:r>
                      <a:r>
                        <a:rPr lang="fr-BE" altLang="en-US" sz="1800" dirty="0" err="1">
                          <a:latin typeface="Arial" charset="0"/>
                        </a:rPr>
                        <a:t>learning</a:t>
                      </a:r>
                      <a:r>
                        <a:rPr lang="fr-BE" altLang="en-US" sz="1800" dirty="0">
                          <a:latin typeface="Arial" charset="0"/>
                        </a:rPr>
                        <a:t> </a:t>
                      </a:r>
                      <a:r>
                        <a:rPr lang="fr-BE" altLang="en-US" sz="1800" dirty="0" err="1">
                          <a:latin typeface="Arial" charset="0"/>
                        </a:rPr>
                        <a:t>centers</a:t>
                      </a:r>
                      <a:endParaRPr lang="fr-BE" altLang="en-US" sz="1800" dirty="0">
                        <a:latin typeface="Arial" charset="0"/>
                      </a:endParaRPr>
                    </a:p>
                    <a:p>
                      <a:pPr marL="285750" indent="-285750" eaLnBrk="1">
                        <a:lnSpc>
                          <a:spcPct val="93000"/>
                        </a:lnSpc>
                        <a:buClr>
                          <a:srgbClr val="000000"/>
                        </a:buClr>
                        <a:buSzPct val="100000"/>
                        <a:buFont typeface="Arial" panose="020B0604020202020204" pitchFamily="34" charset="0"/>
                        <a:buChar char="•"/>
                        <a:defRPr/>
                      </a:pPr>
                      <a:r>
                        <a:rPr lang="fr-BE" altLang="en-US" sz="1800" dirty="0">
                          <a:latin typeface="Arial" charset="0"/>
                        </a:rPr>
                        <a:t>Philosophie et littérature latine médiévales (pm)</a:t>
                      </a:r>
                    </a:p>
                    <a:p>
                      <a:pPr marL="285750" indent="-285750"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p>
                      <a:pPr eaLnBrk="1">
                        <a:lnSpc>
                          <a:spcPct val="93000"/>
                        </a:lnSpc>
                        <a:buClr>
                          <a:srgbClr val="000000"/>
                        </a:buClr>
                        <a:buSzPct val="100000"/>
                        <a:buFont typeface="Times New Roman" charset="0"/>
                        <a:buNone/>
                        <a:defRPr/>
                      </a:pPr>
                      <a:endParaRPr lang="fr-BE" altLang="en-US" sz="1800" dirty="0">
                        <a:latin typeface="Arial" charset="0"/>
                      </a:endParaRPr>
                    </a:p>
                  </a:txBody>
                  <a:tcPr marL="91422" marR="91422" marT="45731" marB="45731"/>
                </a:tc>
                <a:extLst>
                  <a:ext uri="{0D108BD9-81ED-4DB2-BD59-A6C34878D82A}">
                    <a16:rowId xmlns:a16="http://schemas.microsoft.com/office/drawing/2014/main" val="10003"/>
                  </a:ext>
                </a:extLst>
              </a:tr>
            </a:tbl>
          </a:graphicData>
        </a:graphic>
      </p:graphicFrame>
      <p:pic>
        <p:nvPicPr>
          <p:cNvPr id="32788" name="Picture 2">
            <a:extLst>
              <a:ext uri="{FF2B5EF4-FFF2-40B4-BE49-F238E27FC236}">
                <a16:creationId xmlns:a16="http://schemas.microsoft.com/office/drawing/2014/main" id="{BC00D8C0-ABD4-4015-8AE5-D31362B15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25" y="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a:extLst>
              <a:ext uri="{FF2B5EF4-FFF2-40B4-BE49-F238E27FC236}">
                <a16:creationId xmlns:a16="http://schemas.microsoft.com/office/drawing/2014/main" id="{83630BE9-2D35-4364-B37C-60E4E8050FF9}"/>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Matthieu Defrance</a:t>
            </a:r>
            <a:endParaRPr lang="fr-BE" altLang="fr-FR" sz="3600">
              <a:ea typeface="ヒラギノ角ゴ Pro W3"/>
              <a:cs typeface="ヒラギノ角ゴ Pro W3"/>
            </a:endParaRPr>
          </a:p>
        </p:txBody>
      </p:sp>
      <p:graphicFrame>
        <p:nvGraphicFramePr>
          <p:cNvPr id="10" name="Espace réservé du contenu 9">
            <a:extLst>
              <a:ext uri="{FF2B5EF4-FFF2-40B4-BE49-F238E27FC236}">
                <a16:creationId xmlns:a16="http://schemas.microsoft.com/office/drawing/2014/main" id="{C6847479-329F-4A63-AABC-8B492ABC97A1}"/>
              </a:ext>
            </a:extLst>
          </p:cNvPr>
          <p:cNvGraphicFramePr>
            <a:graphicFrameLocks noGrp="1"/>
          </p:cNvGraphicFramePr>
          <p:nvPr>
            <p:ph idx="1"/>
          </p:nvPr>
        </p:nvGraphicFramePr>
        <p:xfrm>
          <a:off x="1187450" y="2447925"/>
          <a:ext cx="7632700" cy="3841750"/>
        </p:xfrm>
        <a:graphic>
          <a:graphicData uri="http://schemas.openxmlformats.org/drawingml/2006/table">
            <a:tbl>
              <a:tblPr firstRow="1" bandRow="1">
                <a:tableStyleId>{5C22544A-7EE6-4342-B048-85BDC9FD1C3A}</a:tableStyleId>
              </a:tblPr>
              <a:tblGrid>
                <a:gridCol w="3774802">
                  <a:extLst>
                    <a:ext uri="{9D8B030D-6E8A-4147-A177-3AD203B41FA5}">
                      <a16:colId xmlns:a16="http://schemas.microsoft.com/office/drawing/2014/main" val="20000"/>
                    </a:ext>
                  </a:extLst>
                </a:gridCol>
                <a:gridCol w="3857898">
                  <a:extLst>
                    <a:ext uri="{9D8B030D-6E8A-4147-A177-3AD203B41FA5}">
                      <a16:colId xmlns:a16="http://schemas.microsoft.com/office/drawing/2014/main" val="20001"/>
                    </a:ext>
                  </a:extLst>
                </a:gridCol>
              </a:tblGrid>
              <a:tr h="365835">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29" marR="91429" marT="45729" marB="45729"/>
                </a:tc>
                <a:tc>
                  <a:txBody>
                    <a:bodyPr/>
                    <a:lstStyle/>
                    <a:p>
                      <a:pPr marL="285750" indent="-285750">
                        <a:buFont typeface="Arial" panose="020B0604020202020204" pitchFamily="34" charset="0"/>
                        <a:buChar char="•"/>
                      </a:pPr>
                      <a:r>
                        <a:rPr lang="fr-BE" sz="1800" dirty="0"/>
                        <a:t>Profil</a:t>
                      </a:r>
                    </a:p>
                  </a:txBody>
                  <a:tcPr marL="91429" marR="91429" marT="45729" marB="45729"/>
                </a:tc>
                <a:extLst>
                  <a:ext uri="{0D108BD9-81ED-4DB2-BD59-A6C34878D82A}">
                    <a16:rowId xmlns:a16="http://schemas.microsoft.com/office/drawing/2014/main" val="10000"/>
                  </a:ext>
                </a:extLst>
              </a:tr>
              <a:tr h="1737567">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Matthieu.defrance@ulb.be</a:t>
                      </a:r>
                    </a:p>
                  </a:txBody>
                  <a:tcPr marL="91429" marR="91429" marT="45729" marB="45729"/>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800" kern="1200" dirty="0">
                          <a:solidFill>
                            <a:schemeClr val="dk1"/>
                          </a:solidFill>
                          <a:effectLst/>
                          <a:latin typeface="Arial" panose="020B0604020202020204" pitchFamily="34" charset="0"/>
                          <a:ea typeface="+mn-ea"/>
                          <a:cs typeface="Arial" panose="020B0604020202020204" pitchFamily="34" charset="0"/>
                        </a:rPr>
                        <a:t>Chargé de cours en informatique depuis 2016</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sz="1800" kern="1200" dirty="0">
                          <a:solidFill>
                            <a:schemeClr val="dk1"/>
                          </a:solidFill>
                          <a:effectLst/>
                          <a:latin typeface="Arial" panose="020B0604020202020204" pitchFamily="34" charset="0"/>
                          <a:ea typeface="+mn-ea"/>
                          <a:cs typeface="Arial" panose="020B0604020202020204" pitchFamily="34" charset="0"/>
                        </a:rPr>
                        <a:t>Chercheur à l’(IB)2 </a:t>
                      </a:r>
                      <a:r>
                        <a:rPr lang="fr-BE" sz="1800" u="sng" kern="1200" dirty="0">
                          <a:solidFill>
                            <a:schemeClr val="dk1"/>
                          </a:solidFill>
                          <a:effectLst/>
                          <a:latin typeface="Arial" panose="020B0604020202020204" pitchFamily="34" charset="0"/>
                          <a:ea typeface="+mn-ea"/>
                          <a:cs typeface="Arial" panose="020B0604020202020204" pitchFamily="34" charset="0"/>
                          <a:hlinkClick r:id="rId2"/>
                        </a:rPr>
                        <a:t>https://ibsquare.be</a:t>
                      </a:r>
                      <a:r>
                        <a:rPr lang="fr-BE" sz="1800" kern="1200" dirty="0">
                          <a:solidFill>
                            <a:schemeClr val="dk1"/>
                          </a:solidFill>
                          <a:effectLst/>
                          <a:latin typeface="Arial" panose="020B0604020202020204" pitchFamily="34" charset="0"/>
                          <a:ea typeface="+mn-ea"/>
                          <a:cs typeface="Arial" panose="020B0604020202020204" pitchFamily="34" charset="0"/>
                        </a:rPr>
                        <a:t> et au MLG </a:t>
                      </a:r>
                      <a:r>
                        <a:rPr lang="fr-BE" sz="1800" u="sng" kern="1200" dirty="0">
                          <a:solidFill>
                            <a:schemeClr val="dk1"/>
                          </a:solidFill>
                          <a:effectLst/>
                          <a:latin typeface="Arial" panose="020B0604020202020204" pitchFamily="34" charset="0"/>
                          <a:ea typeface="+mn-ea"/>
                          <a:cs typeface="Arial" panose="020B0604020202020204" pitchFamily="34" charset="0"/>
                          <a:hlinkClick r:id="rId3"/>
                        </a:rPr>
                        <a:t>https://mlg.ulb.ac.be/</a:t>
                      </a:r>
                      <a:endParaRPr lang="fr-BE" altLang="en-US" sz="1800" dirty="0">
                        <a:latin typeface="Arial" panose="020B0604020202020204" pitchFamily="34" charset="0"/>
                        <a:cs typeface="Arial" panose="020B0604020202020204" pitchFamily="34"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txBody>
                  <a:tcPr marL="91429" marR="91429" marT="45729" marB="45729"/>
                </a:tc>
                <a:extLst>
                  <a:ext uri="{0D108BD9-81ED-4DB2-BD59-A6C34878D82A}">
                    <a16:rowId xmlns:a16="http://schemas.microsoft.com/office/drawing/2014/main" val="10001"/>
                  </a:ext>
                </a:extLst>
              </a:tr>
              <a:tr h="370915">
                <a:tc>
                  <a:txBody>
                    <a:bodyPr/>
                    <a:lstStyle/>
                    <a:p>
                      <a:pPr marL="285750" indent="-285750">
                        <a:buFont typeface="Arial" panose="020B0604020202020204" pitchFamily="34" charset="0"/>
                        <a:buChar char="•"/>
                      </a:pPr>
                      <a:r>
                        <a:rPr lang="fr-BE" sz="1800" b="1" dirty="0">
                          <a:solidFill>
                            <a:schemeClr val="bg1"/>
                          </a:solidFill>
                        </a:rPr>
                        <a:t>Enseignements</a:t>
                      </a:r>
                    </a:p>
                  </a:txBody>
                  <a:tcPr marL="91429" marR="91429" marT="45729" marB="45729">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29" marR="91429" marT="45729" marB="45729">
                    <a:solidFill>
                      <a:schemeClr val="accent1"/>
                    </a:solidFill>
                  </a:tcPr>
                </a:tc>
                <a:extLst>
                  <a:ext uri="{0D108BD9-81ED-4DB2-BD59-A6C34878D82A}">
                    <a16:rowId xmlns:a16="http://schemas.microsoft.com/office/drawing/2014/main" val="10002"/>
                  </a:ext>
                </a:extLst>
              </a:tr>
              <a:tr h="1367433">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Algorithmes et programmation I (STICB450)</a:t>
                      </a:r>
                    </a:p>
                    <a:p>
                      <a:pPr marL="180975" indent="-180975"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29" marR="91429" marT="45729" marB="45729"/>
                </a:tc>
                <a:tc>
                  <a:txBody>
                    <a:bodyPr/>
                    <a:lstStyle/>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sz="1800" kern="1200" dirty="0">
                          <a:solidFill>
                            <a:schemeClr val="dk1"/>
                          </a:solidFill>
                          <a:effectLst/>
                          <a:latin typeface="Arial" panose="020B0604020202020204" pitchFamily="34" charset="0"/>
                          <a:ea typeface="+mn-ea"/>
                          <a:cs typeface="Arial" panose="020B0604020202020204" pitchFamily="34" charset="0"/>
                        </a:rPr>
                        <a:t>Application de méthodes informatiques (machine </a:t>
                      </a:r>
                      <a:r>
                        <a:rPr lang="fr-BE" sz="1800" kern="1200" dirty="0" err="1">
                          <a:solidFill>
                            <a:schemeClr val="dk1"/>
                          </a:solidFill>
                          <a:effectLst/>
                          <a:latin typeface="Arial" panose="020B0604020202020204" pitchFamily="34" charset="0"/>
                          <a:ea typeface="+mn-ea"/>
                          <a:cs typeface="Arial" panose="020B0604020202020204" pitchFamily="34" charset="0"/>
                        </a:rPr>
                        <a:t>learning</a:t>
                      </a:r>
                      <a:r>
                        <a:rPr lang="fr-BE" sz="1800" kern="1200" dirty="0">
                          <a:solidFill>
                            <a:schemeClr val="dk1"/>
                          </a:solidFill>
                          <a:effectLst/>
                          <a:latin typeface="Arial" panose="020B0604020202020204" pitchFamily="34" charset="0"/>
                          <a:ea typeface="+mn-ea"/>
                          <a:cs typeface="Arial" panose="020B0604020202020204" pitchFamily="34" charset="0"/>
                        </a:rPr>
                        <a:t>, algorithmique …) aux données biologiques et médicales</a:t>
                      </a:r>
                      <a:endParaRPr lang="fr-BE" altLang="en-US" sz="1800" dirty="0">
                        <a:latin typeface="Arial" panose="020B0604020202020204" pitchFamily="34" charset="0"/>
                        <a:cs typeface="Arial" panose="020B0604020202020204" pitchFamily="34" charset="0"/>
                      </a:endParaRPr>
                    </a:p>
                  </a:txBody>
                  <a:tcPr marL="91429" marR="91429" marT="45729" marB="45729"/>
                </a:tc>
                <a:extLst>
                  <a:ext uri="{0D108BD9-81ED-4DB2-BD59-A6C34878D82A}">
                    <a16:rowId xmlns:a16="http://schemas.microsoft.com/office/drawing/2014/main" val="10003"/>
                  </a:ext>
                </a:extLst>
              </a:tr>
            </a:tbl>
          </a:graphicData>
        </a:graphic>
      </p:graphicFrame>
      <p:pic>
        <p:nvPicPr>
          <p:cNvPr id="33812" name="290591D9-E6A1-47FA-9272-E7FC44DD8BB0">
            <a:extLst>
              <a:ext uri="{FF2B5EF4-FFF2-40B4-BE49-F238E27FC236}">
                <a16:creationId xmlns:a16="http://schemas.microsoft.com/office/drawing/2014/main" id="{51C60529-366B-4A2F-A324-793F0A003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0"/>
            <a:ext cx="1763712"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3407C7DD-AE6C-449C-8982-F9216A4E5F2D}"/>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Max De WILDE</a:t>
            </a:r>
            <a:endParaRPr lang="fr-BE" altLang="fr-FR" sz="3600">
              <a:ea typeface="ヒラギノ角ゴ Pro W3"/>
              <a:cs typeface="ヒラギノ角ゴ Pro W3"/>
            </a:endParaRPr>
          </a:p>
        </p:txBody>
      </p:sp>
      <p:pic>
        <p:nvPicPr>
          <p:cNvPr id="34819" name="Picture 27">
            <a:extLst>
              <a:ext uri="{FF2B5EF4-FFF2-40B4-BE49-F238E27FC236}">
                <a16:creationId xmlns:a16="http://schemas.microsoft.com/office/drawing/2014/main" id="{06AEB3AB-DC31-4569-8D08-B3C577DDE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650" y="3175"/>
            <a:ext cx="179546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2">
            <a:extLst>
              <a:ext uri="{FF2B5EF4-FFF2-40B4-BE49-F238E27FC236}">
                <a16:creationId xmlns:a16="http://schemas.microsoft.com/office/drawing/2014/main" id="{583FE4CB-9EF4-4EE9-AE51-7F34D879AF7F}"/>
              </a:ext>
            </a:extLst>
          </p:cNvPr>
          <p:cNvGraphicFramePr>
            <a:graphicFrameLocks noGrp="1"/>
          </p:cNvGraphicFramePr>
          <p:nvPr/>
        </p:nvGraphicFramePr>
        <p:xfrm>
          <a:off x="971550" y="2781300"/>
          <a:ext cx="7850188" cy="3311526"/>
        </p:xfrm>
        <a:graphic>
          <a:graphicData uri="http://schemas.openxmlformats.org/drawingml/2006/table">
            <a:tbl>
              <a:tblPr/>
              <a:tblGrid>
                <a:gridCol w="3919538">
                  <a:extLst>
                    <a:ext uri="{9D8B030D-6E8A-4147-A177-3AD203B41FA5}">
                      <a16:colId xmlns:a16="http://schemas.microsoft.com/office/drawing/2014/main" val="20000"/>
                    </a:ext>
                  </a:extLst>
                </a:gridCol>
                <a:gridCol w="3930650">
                  <a:extLst>
                    <a:ext uri="{9D8B030D-6E8A-4147-A177-3AD203B41FA5}">
                      <a16:colId xmlns:a16="http://schemas.microsoft.com/office/drawing/2014/main" val="20001"/>
                    </a:ext>
                  </a:extLst>
                </a:gridCol>
              </a:tblGrid>
              <a:tr h="366713">
                <a:tc>
                  <a:txBody>
                    <a:bodyPr/>
                    <a:lstStyle>
                      <a:lvl1pPr marL="284163" indent="-284163">
                        <a:spcBef>
                          <a:spcPts val="8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9pPr>
                    </a:lstStyle>
                    <a:p>
                      <a:pPr marL="284163" marR="0" lvl="0" indent="-284163" algn="l" defTabSz="449263" rtl="0" eaLnBrk="1" fontAlgn="base" latinLnBrk="0" hangingPunct="1">
                        <a:lnSpc>
                          <a:spcPct val="83000"/>
                        </a:lnSpc>
                        <a:spcBef>
                          <a:spcPct val="0"/>
                        </a:spcBef>
                        <a:spcAft>
                          <a:spcPct val="0"/>
                        </a:spcAft>
                        <a:buClr>
                          <a:srgbClr val="FFFFFF"/>
                        </a:buClr>
                        <a:buSzPct val="100000"/>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kumimoji="0" lang="fr-BE" altLang="fr-F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Contact</a:t>
                      </a:r>
                    </a:p>
                  </a:txBody>
                  <a:tcPr marT="8458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284163" indent="-284163">
                        <a:spcBef>
                          <a:spcPts val="8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9pPr>
                    </a:lstStyle>
                    <a:p>
                      <a:pPr marL="284163" marR="0" lvl="0" indent="-284163" algn="l" defTabSz="449263" rtl="0" eaLnBrk="1" fontAlgn="base" latinLnBrk="0" hangingPunct="1">
                        <a:lnSpc>
                          <a:spcPct val="98000"/>
                        </a:lnSpc>
                        <a:spcBef>
                          <a:spcPct val="0"/>
                        </a:spcBef>
                        <a:spcAft>
                          <a:spcPct val="0"/>
                        </a:spcAft>
                        <a:buClr>
                          <a:srgbClr val="FFFFFF"/>
                        </a:buClr>
                        <a:buSzPct val="100000"/>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kumimoji="0" lang="fr-BE" altLang="fr-FR"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Profil</a:t>
                      </a:r>
                    </a:p>
                  </a:txBody>
                  <a:tcPr marT="5029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1463675">
                <a:tc>
                  <a:txBody>
                    <a:bodyPr/>
                    <a:lstStyle>
                      <a:lvl1pPr marL="177800" indent="-177800">
                        <a:spcBef>
                          <a:spcPts val="8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9pPr>
                    </a:lstStyle>
                    <a:p>
                      <a:pPr marL="177800" marR="0" lvl="0" indent="-177800" algn="l" defTabSz="449263" rtl="0" eaLnBrk="1" fontAlgn="base" latinLnBrk="0" hangingPunct="1">
                        <a:lnSpc>
                          <a:spcPct val="83000"/>
                        </a:lnSpc>
                        <a:spcBef>
                          <a:spcPct val="0"/>
                        </a:spcBef>
                        <a:spcAft>
                          <a:spcPct val="0"/>
                        </a:spcAft>
                        <a:buClr>
                          <a:srgbClr val="000000"/>
                        </a:buClr>
                        <a:buSzPct val="100000"/>
                        <a:buFont typeface="Arial" panose="020B0604020202020204" pitchFamily="34" charset="0"/>
                        <a:buChar char="•"/>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kumimoji="0" lang="fr-BE" altLang="fr-F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Max.de.wilde@ulb.be</a:t>
                      </a:r>
                    </a:p>
                  </a:txBody>
                  <a:tcPr marT="96011"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179388" indent="-179388">
                        <a:spcBef>
                          <a:spcPts val="8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9pPr>
                    </a:lstStyle>
                    <a:p>
                      <a:pPr marL="179388" marR="0" lvl="0" indent="-179388" algn="l" defTabSz="449263" rtl="0" eaLnBrk="1" fontAlgn="base" latinLnBrk="0" hangingPunct="1">
                        <a:lnSpc>
                          <a:spcPct val="83000"/>
                        </a:lnSpc>
                        <a:spcBef>
                          <a:spcPct val="0"/>
                        </a:spcBef>
                        <a:spcAft>
                          <a:spcPct val="0"/>
                        </a:spcAft>
                        <a:buClr>
                          <a:srgbClr val="000000"/>
                        </a:buClr>
                        <a:buSzPct val="100000"/>
                        <a:buFont typeface="Arial" panose="020B0604020202020204" pitchFamily="34" charset="0"/>
                        <a:buChar cha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pPr>
                      <a:r>
                        <a:rPr kumimoji="0" lang="fr-BE" altLang="fr-F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Docteur en Information et communication</a:t>
                      </a:r>
                    </a:p>
                    <a:p>
                      <a:pPr marL="179388" marR="0" lvl="0" indent="-179388" algn="l" defTabSz="449263" rtl="0" eaLnBrk="1" fontAlgn="base" latinLnBrk="0" hangingPunct="1">
                        <a:lnSpc>
                          <a:spcPct val="83000"/>
                        </a:lnSpc>
                        <a:spcBef>
                          <a:spcPct val="0"/>
                        </a:spcBef>
                        <a:spcAft>
                          <a:spcPct val="0"/>
                        </a:spcAft>
                        <a:buClr>
                          <a:srgbClr val="000000"/>
                        </a:buClr>
                        <a:buSzPct val="100000"/>
                        <a:buFont typeface="Arial" panose="020B0604020202020204" pitchFamily="34" charset="0"/>
                        <a:buChar cha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pPr>
                      <a:r>
                        <a:rPr kumimoji="0" lang="fr-BE" altLang="fr-F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Consultant IT à la Commission européenne</a:t>
                      </a:r>
                    </a:p>
                    <a:p>
                      <a:pPr marL="179388" marR="0" lvl="0" indent="-179388" algn="l" defTabSz="449263" rtl="0" eaLnBrk="1" fontAlgn="base" latinLnBrk="0" hangingPunct="1">
                        <a:lnSpc>
                          <a:spcPct val="83000"/>
                        </a:lnSpc>
                        <a:spcBef>
                          <a:spcPct val="0"/>
                        </a:spcBef>
                        <a:spcAft>
                          <a:spcPct val="0"/>
                        </a:spcAft>
                        <a:buClr>
                          <a:srgbClr val="000000"/>
                        </a:buClr>
                        <a:buSzPct val="100000"/>
                        <a:buFont typeface="Arial" panose="020B0604020202020204" pitchFamily="34" charset="0"/>
                        <a:buNone/>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pPr>
                      <a:endParaRPr kumimoji="0" lang="fr-BE" altLang="fr-F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8458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69888">
                <a:tc>
                  <a:txBody>
                    <a:bodyPr/>
                    <a:lstStyle>
                      <a:lvl1pPr marL="284163" indent="-284163">
                        <a:spcBef>
                          <a:spcPts val="8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9pPr>
                    </a:lstStyle>
                    <a:p>
                      <a:pPr marL="284163" marR="0" lvl="0" indent="-284163" algn="l" defTabSz="449263" rtl="0" eaLnBrk="1" fontAlgn="base" latinLnBrk="0" hangingPunct="1">
                        <a:lnSpc>
                          <a:spcPct val="98000"/>
                        </a:lnSpc>
                        <a:spcBef>
                          <a:spcPct val="0"/>
                        </a:spcBef>
                        <a:spcAft>
                          <a:spcPct val="0"/>
                        </a:spcAft>
                        <a:buClr>
                          <a:srgbClr val="FFFFFF"/>
                        </a:buClr>
                        <a:buSzPct val="100000"/>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kumimoji="0" lang="fr-BE" altLang="fr-FR"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Enseignements</a:t>
                      </a:r>
                    </a:p>
                  </a:txBody>
                  <a:tcPr marT="5029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marL="284163" indent="-284163">
                        <a:spcBef>
                          <a:spcPts val="8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a:solidFill>
                            <a:srgbClr val="000000"/>
                          </a:solidFill>
                          <a:latin typeface="Calibri" panose="020F0502020204030204" pitchFamily="34" charset="0"/>
                          <a:ea typeface="ヒラギノ角ゴ Pro W3"/>
                          <a:cs typeface="ヒラギノ角ゴ Pro W3"/>
                        </a:defRPr>
                      </a:lvl9pPr>
                    </a:lstStyle>
                    <a:p>
                      <a:pPr marL="284163" marR="0" lvl="0" indent="-284163" algn="l" defTabSz="449263" rtl="0" eaLnBrk="1" fontAlgn="base" latinLnBrk="0" hangingPunct="1">
                        <a:lnSpc>
                          <a:spcPct val="98000"/>
                        </a:lnSpc>
                        <a:spcBef>
                          <a:spcPct val="0"/>
                        </a:spcBef>
                        <a:spcAft>
                          <a:spcPct val="0"/>
                        </a:spcAft>
                        <a:buClr>
                          <a:srgbClr val="FFFFFF"/>
                        </a:buClr>
                        <a:buSzPct val="100000"/>
                        <a:buFont typeface="Arial" panose="020B0604020202020204" pitchFamily="34" charset="0"/>
                        <a:buChar cha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pPr>
                      <a:r>
                        <a:rPr kumimoji="0" lang="fr-BE" altLang="fr-FR" sz="1800" b="1" i="0" u="none" strike="noStrike" cap="none" normalizeH="0" baseline="0">
                          <a:ln>
                            <a:noFill/>
                          </a:ln>
                          <a:solidFill>
                            <a:srgbClr val="FFFFFF"/>
                          </a:solidFill>
                          <a:effectLst/>
                          <a:latin typeface="Calibri" panose="020F0502020204030204" pitchFamily="34" charset="0"/>
                          <a:cs typeface="Arial" panose="020B0604020202020204" pitchFamily="34" charset="0"/>
                        </a:rPr>
                        <a:t>Recherches</a:t>
                      </a:r>
                    </a:p>
                  </a:txBody>
                  <a:tcPr marT="50292"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2"/>
                  </a:ext>
                </a:extLst>
              </a:tr>
              <a:tr h="1111250">
                <a:tc>
                  <a:txBody>
                    <a:bodyPr/>
                    <a:lstStyle>
                      <a:lvl1pPr marL="177800" indent="-177800">
                        <a:spcBef>
                          <a:spcPts val="8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defRPr>
                          <a:solidFill>
                            <a:srgbClr val="000000"/>
                          </a:solidFill>
                          <a:latin typeface="Calibri" panose="020F0502020204030204" pitchFamily="34" charset="0"/>
                          <a:ea typeface="ヒラギノ角ゴ Pro W3"/>
                          <a:cs typeface="ヒラギノ角ゴ Pro W3"/>
                        </a:defRPr>
                      </a:lvl9pPr>
                    </a:lstStyle>
                    <a:p>
                      <a:pPr marL="177800" marR="0" lvl="0" indent="-177800" algn="l" defTabSz="449263" rtl="0" eaLnBrk="1" fontAlgn="base" latinLnBrk="0" hangingPunct="1">
                        <a:lnSpc>
                          <a:spcPct val="78000"/>
                        </a:lnSpc>
                        <a:spcBef>
                          <a:spcPct val="0"/>
                        </a:spcBef>
                        <a:spcAft>
                          <a:spcPct val="0"/>
                        </a:spcAft>
                        <a:buClr>
                          <a:srgbClr val="000000"/>
                        </a:buClr>
                        <a:buSzPct val="100000"/>
                        <a:buFont typeface="Arial" panose="020B0604020202020204" pitchFamily="34" charset="0"/>
                        <a:buChar char="•"/>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kumimoji="0" lang="fr-BE" altLang="fr-F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Ingénierie linguistique (STICB425)</a:t>
                      </a:r>
                    </a:p>
                    <a:p>
                      <a:pPr marL="177800" marR="0" lvl="0" indent="-177800" algn="l" defTabSz="449263" rtl="0" eaLnBrk="1" fontAlgn="base" latinLnBrk="0" hangingPunct="1">
                        <a:lnSpc>
                          <a:spcPct val="78000"/>
                        </a:lnSpc>
                        <a:spcBef>
                          <a:spcPct val="0"/>
                        </a:spcBef>
                        <a:spcAft>
                          <a:spcPct val="0"/>
                        </a:spcAft>
                        <a:buClr>
                          <a:srgbClr val="000000"/>
                        </a:buClr>
                        <a:buSzPct val="100000"/>
                        <a:buFont typeface="Arial" panose="020B0604020202020204" pitchFamily="34" charset="0"/>
                        <a:buChar char="•"/>
                        <a:tabLst>
                          <a:tab pos="177800" algn="l"/>
                          <a:tab pos="1092200" algn="l"/>
                          <a:tab pos="2006600" algn="l"/>
                          <a:tab pos="2921000" algn="l"/>
                          <a:tab pos="3835400" algn="l"/>
                          <a:tab pos="4749800" algn="l"/>
                          <a:tab pos="5664200" algn="l"/>
                          <a:tab pos="6578600" algn="l"/>
                          <a:tab pos="7493000" algn="l"/>
                          <a:tab pos="8407400" algn="l"/>
                          <a:tab pos="9321800" algn="l"/>
                          <a:tab pos="10236200" algn="l"/>
                        </a:tabLst>
                      </a:pPr>
                      <a:r>
                        <a:rPr kumimoji="0" lang="fr-BE" altLang="fr-F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Traitement automatique de corpus (STICB545)</a:t>
                      </a:r>
                    </a:p>
                  </a:txBody>
                  <a:tcPr marT="96011"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marL="179388" indent="-179388">
                        <a:spcBef>
                          <a:spcPts val="8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800">
                          <a:solidFill>
                            <a:srgbClr val="000000"/>
                          </a:solidFill>
                          <a:latin typeface="Calibri" panose="020F0502020204030204" pitchFamily="34" charset="0"/>
                          <a:ea typeface="ヒラギノ角ゴ Pro W3"/>
                          <a:cs typeface="ヒラギノ角ゴ Pro W3"/>
                        </a:defRPr>
                      </a:lvl1pPr>
                      <a:lvl2pPr>
                        <a:spcBef>
                          <a:spcPts val="7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400">
                          <a:solidFill>
                            <a:srgbClr val="000000"/>
                          </a:solidFill>
                          <a:latin typeface="Calibri" panose="020F0502020204030204" pitchFamily="34" charset="0"/>
                          <a:ea typeface="ヒラギノ角ゴ Pro W3"/>
                          <a:cs typeface="ヒラギノ角ゴ Pro W3"/>
                        </a:defRPr>
                      </a:lvl2pPr>
                      <a:lvl3pPr>
                        <a:spcBef>
                          <a:spcPts val="6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sz="2000">
                          <a:solidFill>
                            <a:srgbClr val="000000"/>
                          </a:solidFill>
                          <a:latin typeface="Calibri" panose="020F0502020204030204" pitchFamily="34" charset="0"/>
                          <a:ea typeface="ヒラギノ角ゴ Pro W3"/>
                          <a:cs typeface="ヒラギノ角ゴ Pro W3"/>
                        </a:defRPr>
                      </a:lvl3pPr>
                      <a:lvl4pPr>
                        <a:spcBef>
                          <a:spcPts val="5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4pPr>
                      <a:lvl5pPr>
                        <a:spcBef>
                          <a:spcPts val="500"/>
                        </a:spcBef>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defRPr>
                          <a:solidFill>
                            <a:srgbClr val="000000"/>
                          </a:solidFill>
                          <a:latin typeface="Calibri" panose="020F0502020204030204" pitchFamily="34" charset="0"/>
                          <a:ea typeface="ヒラギノ角ゴ Pro W3"/>
                          <a:cs typeface="ヒラギノ角ゴ Pro W3"/>
                        </a:defRPr>
                      </a:lvl9pPr>
                    </a:lstStyle>
                    <a:p>
                      <a:pPr marL="179388" marR="0" lvl="0" indent="-179388" algn="l" defTabSz="449263" rtl="0" eaLnBrk="1" fontAlgn="base" latinLnBrk="0" hangingPunct="1">
                        <a:lnSpc>
                          <a:spcPct val="83000"/>
                        </a:lnSpc>
                        <a:spcBef>
                          <a:spcPct val="0"/>
                        </a:spcBef>
                        <a:spcAft>
                          <a:spcPct val="0"/>
                        </a:spcAft>
                        <a:buClr>
                          <a:srgbClr val="000000"/>
                        </a:buClr>
                        <a:buSzPct val="100000"/>
                        <a:buFont typeface="Arial" panose="020B0604020202020204" pitchFamily="34" charset="0"/>
                        <a:buChar cha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pPr>
                      <a:r>
                        <a:rPr kumimoji="0" lang="fr-BE" altLang="fr-F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Linguistique computationnelle</a:t>
                      </a:r>
                    </a:p>
                    <a:p>
                      <a:pPr marL="179388" marR="0" lvl="0" indent="-179388" algn="l" defTabSz="449263" rtl="0" eaLnBrk="1" fontAlgn="base" latinLnBrk="0" hangingPunct="1">
                        <a:lnSpc>
                          <a:spcPct val="78000"/>
                        </a:lnSpc>
                        <a:spcBef>
                          <a:spcPct val="0"/>
                        </a:spcBef>
                        <a:spcAft>
                          <a:spcPct val="0"/>
                        </a:spcAft>
                        <a:buClr>
                          <a:srgbClr val="000000"/>
                        </a:buClr>
                        <a:buSzPct val="100000"/>
                        <a:buFont typeface="Arial" panose="020B0604020202020204" pitchFamily="34" charset="0"/>
                        <a:buChar cha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pPr>
                      <a:r>
                        <a:rPr kumimoji="0" lang="fr-BE" altLang="fr-F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Traitement automatique des langues</a:t>
                      </a:r>
                    </a:p>
                    <a:p>
                      <a:pPr marL="179388" marR="0" lvl="0" indent="-179388" algn="l" defTabSz="449263" rtl="0" eaLnBrk="1" fontAlgn="base" latinLnBrk="0" hangingPunct="1">
                        <a:lnSpc>
                          <a:spcPct val="78000"/>
                        </a:lnSpc>
                        <a:spcBef>
                          <a:spcPct val="0"/>
                        </a:spcBef>
                        <a:spcAft>
                          <a:spcPct val="0"/>
                        </a:spcAft>
                        <a:buClr>
                          <a:srgbClr val="000000"/>
                        </a:buClr>
                        <a:buSzPct val="100000"/>
                        <a:buFont typeface="Arial" panose="020B0604020202020204" pitchFamily="34" charset="0"/>
                        <a:buChar char="•"/>
                        <a:tabLst>
                          <a:tab pos="179388" algn="l"/>
                          <a:tab pos="1093788" algn="l"/>
                          <a:tab pos="2008188" algn="l"/>
                          <a:tab pos="2922588" algn="l"/>
                          <a:tab pos="3836988" algn="l"/>
                          <a:tab pos="4751388" algn="l"/>
                          <a:tab pos="5665788" algn="l"/>
                          <a:tab pos="6580188" algn="l"/>
                          <a:tab pos="7494588" algn="l"/>
                          <a:tab pos="8408988" algn="l"/>
                          <a:tab pos="9323388" algn="l"/>
                          <a:tab pos="10237788" algn="l"/>
                        </a:tabLst>
                      </a:pPr>
                      <a:r>
                        <a:rPr kumimoji="0" lang="fr-BE" altLang="fr-F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Machine Learning</a:t>
                      </a:r>
                    </a:p>
                  </a:txBody>
                  <a:tcPr marT="96011"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259BFC3-9F04-450A-97C9-F0068C551B5E}"/>
              </a:ext>
            </a:extLst>
          </p:cNvPr>
          <p:cNvSpPr>
            <a:spLocks noGrp="1"/>
          </p:cNvSpPr>
          <p:nvPr>
            <p:ph type="title"/>
          </p:nvPr>
        </p:nvSpPr>
        <p:spPr/>
        <p:txBody>
          <a:bodyPr/>
          <a:lstStyle/>
          <a:p>
            <a:r>
              <a:rPr lang="fr-BE" altLang="en-US">
                <a:latin typeface="Arial" panose="020B0604020202020204" pitchFamily="34" charset="0"/>
                <a:ea typeface="ヒラギノ角ゴ Pro W3"/>
                <a:cs typeface="Arial" panose="020B0604020202020204" pitchFamily="34" charset="0"/>
              </a:rPr>
              <a:t>Agenda</a:t>
            </a:r>
            <a:endParaRPr lang="en-US" altLang="en-US">
              <a:latin typeface="Arial" panose="020B0604020202020204" pitchFamily="34" charset="0"/>
              <a:ea typeface="ヒラギノ角ゴ Pro W3"/>
              <a:cs typeface="Arial" panose="020B0604020202020204" pitchFamily="34" charset="0"/>
            </a:endParaRPr>
          </a:p>
        </p:txBody>
      </p:sp>
      <p:sp>
        <p:nvSpPr>
          <p:cNvPr id="7171" name="Content Placeholder 2">
            <a:extLst>
              <a:ext uri="{FF2B5EF4-FFF2-40B4-BE49-F238E27FC236}">
                <a16:creationId xmlns:a16="http://schemas.microsoft.com/office/drawing/2014/main" id="{211F3A03-D3CF-4CBC-A3A9-174783BA142F}"/>
              </a:ext>
            </a:extLst>
          </p:cNvPr>
          <p:cNvSpPr>
            <a:spLocks noGrp="1"/>
          </p:cNvSpPr>
          <p:nvPr>
            <p:ph idx="1"/>
          </p:nvPr>
        </p:nvSpPr>
        <p:spPr>
          <a:xfrm>
            <a:off x="946150" y="1600200"/>
            <a:ext cx="7586663" cy="4132263"/>
          </a:xfrm>
        </p:spPr>
        <p:txBody>
          <a:bodyPr/>
          <a:lstStyle/>
          <a:p>
            <a:pPr marL="457200" indent="-457200"/>
            <a:r>
              <a:rPr lang="fr-BE" altLang="fr-FR">
                <a:ea typeface="ヒラギノ角ゴ Pro W3"/>
                <a:cs typeface="ヒラギノ角ゴ Pro W3"/>
              </a:rPr>
              <a:t>Spécificités &amp; atouts</a:t>
            </a:r>
          </a:p>
          <a:p>
            <a:pPr marL="457200" indent="-457200"/>
            <a:r>
              <a:rPr lang="fr-BE" altLang="fr-FR">
                <a:ea typeface="ヒラギノ角ゴ Pro W3"/>
                <a:cs typeface="ヒラギノ角ゴ Pro W3"/>
              </a:rPr>
              <a:t>Les domaines de recherche</a:t>
            </a:r>
          </a:p>
          <a:p>
            <a:pPr marL="457200" indent="-457200"/>
            <a:r>
              <a:rPr lang="fr-BE" altLang="fr-FR">
                <a:ea typeface="ヒラギノ角ゴ Pro W3"/>
                <a:cs typeface="ヒラギノ角ゴ Pro W3"/>
              </a:rPr>
              <a:t>Les enseignements</a:t>
            </a:r>
          </a:p>
          <a:p>
            <a:pPr marL="457200" indent="-457200"/>
            <a:r>
              <a:rPr lang="fr-BE" altLang="fr-FR">
                <a:ea typeface="ヒラギノ角ゴ Pro W3"/>
                <a:cs typeface="ヒラギノ角ゴ Pro W3"/>
              </a:rPr>
              <a:t>Les enseignants</a:t>
            </a:r>
          </a:p>
          <a:p>
            <a:pPr marL="457200" indent="-457200"/>
            <a:r>
              <a:rPr lang="fr-BE" altLang="fr-FR">
                <a:ea typeface="ヒラギノ角ゴ Pro W3"/>
                <a:cs typeface="ヒラギノ角ゴ Pro W3"/>
              </a:rPr>
              <a:t>Travail d’initiation à la recherche et mémoire</a:t>
            </a:r>
          </a:p>
          <a:p>
            <a:pPr marL="457200" indent="-457200"/>
            <a:r>
              <a:rPr lang="fr-BE" altLang="fr-FR">
                <a:ea typeface="ヒラギノ角ゴ Pro W3"/>
                <a:cs typeface="ヒラギノ角ゴ Pro W3"/>
              </a:rPr>
              <a:t>Informations complémentaires</a:t>
            </a:r>
          </a:p>
        </p:txBody>
      </p:sp>
      <p:pic>
        <p:nvPicPr>
          <p:cNvPr id="7172" name="Image 5">
            <a:extLst>
              <a:ext uri="{FF2B5EF4-FFF2-40B4-BE49-F238E27FC236}">
                <a16:creationId xmlns:a16="http://schemas.microsoft.com/office/drawing/2014/main" id="{153922B3-6E13-4281-B8D8-19227493F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FDA8DB05-2B35-491F-B08E-0CACCCFBBEB9}"/>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Joël GOOSSENS</a:t>
            </a:r>
            <a:endParaRPr lang="fr-BE" altLang="fr-FR" sz="3600">
              <a:ea typeface="ヒラギノ角ゴ Pro W3"/>
              <a:cs typeface="ヒラギノ角ゴ Pro W3"/>
            </a:endParaRPr>
          </a:p>
        </p:txBody>
      </p:sp>
      <p:graphicFrame>
        <p:nvGraphicFramePr>
          <p:cNvPr id="10" name="Espace réservé du contenu 9">
            <a:extLst>
              <a:ext uri="{FF2B5EF4-FFF2-40B4-BE49-F238E27FC236}">
                <a16:creationId xmlns:a16="http://schemas.microsoft.com/office/drawing/2014/main" id="{1DB7440C-9E30-4784-9BC3-8913A63CD395}"/>
              </a:ext>
            </a:extLst>
          </p:cNvPr>
          <p:cNvGraphicFramePr>
            <a:graphicFrameLocks noGrp="1"/>
          </p:cNvGraphicFramePr>
          <p:nvPr>
            <p:ph idx="1"/>
          </p:nvPr>
        </p:nvGraphicFramePr>
        <p:xfrm>
          <a:off x="971550" y="2781300"/>
          <a:ext cx="7848600" cy="2705101"/>
        </p:xfrm>
        <a:graphic>
          <a:graphicData uri="http://schemas.openxmlformats.org/drawingml/2006/table">
            <a:tbl>
              <a:tblPr firstRow="1" bandRow="1">
                <a:tableStyleId>{5C22544A-7EE6-4342-B048-85BDC9FD1C3A}</a:tableStyleId>
              </a:tblPr>
              <a:tblGrid>
                <a:gridCol w="3918944">
                  <a:extLst>
                    <a:ext uri="{9D8B030D-6E8A-4147-A177-3AD203B41FA5}">
                      <a16:colId xmlns:a16="http://schemas.microsoft.com/office/drawing/2014/main" val="20000"/>
                    </a:ext>
                  </a:extLst>
                </a:gridCol>
                <a:gridCol w="3929656">
                  <a:extLst>
                    <a:ext uri="{9D8B030D-6E8A-4147-A177-3AD203B41FA5}">
                      <a16:colId xmlns:a16="http://schemas.microsoft.com/office/drawing/2014/main" val="20001"/>
                    </a:ext>
                  </a:extLst>
                </a:gridCol>
              </a:tblGrid>
              <a:tr h="365726">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23" marR="91423" marT="45703" marB="45703"/>
                </a:tc>
                <a:tc>
                  <a:txBody>
                    <a:bodyPr/>
                    <a:lstStyle/>
                    <a:p>
                      <a:pPr marL="285750" indent="-285750">
                        <a:buFont typeface="Arial" panose="020B0604020202020204" pitchFamily="34" charset="0"/>
                        <a:buChar char="•"/>
                      </a:pPr>
                      <a:r>
                        <a:rPr lang="fr-BE" sz="1800" dirty="0"/>
                        <a:t>Profil</a:t>
                      </a:r>
                    </a:p>
                  </a:txBody>
                  <a:tcPr marL="91423" marR="91423" marT="45703" marB="45703"/>
                </a:tc>
                <a:extLst>
                  <a:ext uri="{0D108BD9-81ED-4DB2-BD59-A6C34878D82A}">
                    <a16:rowId xmlns:a16="http://schemas.microsoft.com/office/drawing/2014/main" val="10000"/>
                  </a:ext>
                </a:extLst>
              </a:tr>
              <a:tr h="1111842">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hlinkClick r:id="rId2"/>
                        </a:rPr>
                        <a:t>Joel.goossens@ulb.be</a:t>
                      </a:r>
                      <a:endParaRPr lang="fr-BE" altLang="en-US" sz="1800" dirty="0">
                        <a:latin typeface="Arial" charset="0"/>
                      </a:endParaRP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02/650.55.88</a:t>
                      </a:r>
                      <a:endParaRPr lang="fr-BE" altLang="en-US" sz="1800" dirty="0">
                        <a:latin typeface="Arial" panose="020B0604020202020204" pitchFamily="34" charset="0"/>
                        <a:cs typeface="Arial" panose="020B0604020202020204" pitchFamily="34" charset="0"/>
                      </a:endParaRPr>
                    </a:p>
                    <a:p>
                      <a:pPr marL="179388" indent="-179388" eaLnBrk="1">
                        <a:lnSpc>
                          <a:spcPct val="93000"/>
                        </a:lnSpc>
                        <a:buClr>
                          <a:srgbClr val="000000"/>
                        </a:buClr>
                        <a:buSzPct val="100000"/>
                        <a:buFont typeface="Arial" panose="020B0604020202020204" pitchFamily="34" charset="0"/>
                        <a:buChar char="•"/>
                        <a:defRPr/>
                      </a:pPr>
                      <a:r>
                        <a:rPr lang="fr-BE" sz="1800" b="0" i="0" kern="1200" dirty="0">
                          <a:solidFill>
                            <a:schemeClr val="dk1"/>
                          </a:solidFill>
                          <a:effectLst/>
                          <a:latin typeface="Arial" panose="020B0604020202020204" pitchFamily="34" charset="0"/>
                          <a:ea typeface="+mn-ea"/>
                          <a:cs typeface="Arial" panose="020B0604020202020204" pitchFamily="34" charset="0"/>
                        </a:rPr>
                        <a:t> P.N8.107</a:t>
                      </a:r>
                      <a:endParaRPr lang="fr-BE" altLang="en-US" sz="1800" dirty="0">
                        <a:latin typeface="Arial" panose="020B0604020202020204" pitchFamily="34" charset="0"/>
                        <a:cs typeface="Arial" panose="020B0604020202020204" pitchFamily="34" charset="0"/>
                      </a:endParaRPr>
                    </a:p>
                  </a:txBody>
                  <a:tcPr marL="91423" marR="91423" marT="45703" marB="45703"/>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PhD Informaticien</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Professeur</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txBody>
                  <a:tcPr marL="91423" marR="91423" marT="45703" marB="45703"/>
                </a:tc>
                <a:extLst>
                  <a:ext uri="{0D108BD9-81ED-4DB2-BD59-A6C34878D82A}">
                    <a16:rowId xmlns:a16="http://schemas.microsoft.com/office/drawing/2014/main" val="10001"/>
                  </a:ext>
                </a:extLst>
              </a:tr>
              <a:tr h="370698">
                <a:tc>
                  <a:txBody>
                    <a:bodyPr/>
                    <a:lstStyle/>
                    <a:p>
                      <a:pPr marL="285750" indent="-285750">
                        <a:buFont typeface="Arial" panose="020B0604020202020204" pitchFamily="34" charset="0"/>
                        <a:buChar char="•"/>
                      </a:pPr>
                      <a:r>
                        <a:rPr lang="fr-BE" sz="1800" b="1" dirty="0">
                          <a:solidFill>
                            <a:schemeClr val="bg1"/>
                          </a:solidFill>
                        </a:rPr>
                        <a:t>Enseignements</a:t>
                      </a:r>
                    </a:p>
                  </a:txBody>
                  <a:tcPr marL="91423" marR="91423" marT="45703" marB="45703">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23" marR="91423" marT="45703" marB="45703">
                    <a:solidFill>
                      <a:schemeClr val="accent1"/>
                    </a:solidFill>
                  </a:tcPr>
                </a:tc>
                <a:extLst>
                  <a:ext uri="{0D108BD9-81ED-4DB2-BD59-A6C34878D82A}">
                    <a16:rowId xmlns:a16="http://schemas.microsoft.com/office/drawing/2014/main" val="10002"/>
                  </a:ext>
                </a:extLst>
              </a:tr>
              <a:tr h="856835">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Algorithmes et programmation II (STICB455)</a:t>
                      </a:r>
                    </a:p>
                  </a:txBody>
                  <a:tcPr marL="91423" marR="91423" marT="45703" marB="45703"/>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Informatique temps réel</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noProof="0" dirty="0">
                          <a:latin typeface="Arial" charset="0"/>
                        </a:rPr>
                        <a:t>Systèmes embarqués</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23" marR="91423" marT="45703" marB="45703"/>
                </a:tc>
                <a:extLst>
                  <a:ext uri="{0D108BD9-81ED-4DB2-BD59-A6C34878D82A}">
                    <a16:rowId xmlns:a16="http://schemas.microsoft.com/office/drawing/2014/main" val="10003"/>
                  </a:ext>
                </a:extLst>
              </a:tr>
            </a:tbl>
          </a:graphicData>
        </a:graphic>
      </p:graphicFrame>
      <p:pic>
        <p:nvPicPr>
          <p:cNvPr id="35860" name="Image 6" descr="Une image contenant personne, mur, intérieur&#10;&#10;Description générée automatiquement">
            <a:extLst>
              <a:ext uri="{FF2B5EF4-FFF2-40B4-BE49-F238E27FC236}">
                <a16:creationId xmlns:a16="http://schemas.microsoft.com/office/drawing/2014/main" id="{A9C3D21A-CFC5-4F6E-9B69-DFF07A09A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525" y="0"/>
            <a:ext cx="16668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a:extLst>
              <a:ext uri="{FF2B5EF4-FFF2-40B4-BE49-F238E27FC236}">
                <a16:creationId xmlns:a16="http://schemas.microsoft.com/office/drawing/2014/main" id="{5CFB1EEE-99AF-4B8D-AB93-7157A691D6C1}"/>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Zeger KARSSEN</a:t>
            </a:r>
          </a:p>
        </p:txBody>
      </p:sp>
      <p:pic>
        <p:nvPicPr>
          <p:cNvPr id="36867" name="Picture 21">
            <a:extLst>
              <a:ext uri="{FF2B5EF4-FFF2-40B4-BE49-F238E27FC236}">
                <a16:creationId xmlns:a16="http://schemas.microsoft.com/office/drawing/2014/main" id="{C2A0FF37-F5EB-4BC0-8CC2-0B0813B60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3175"/>
            <a:ext cx="1635125"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Espace réservé du contenu 9">
            <a:extLst>
              <a:ext uri="{FF2B5EF4-FFF2-40B4-BE49-F238E27FC236}">
                <a16:creationId xmlns:a16="http://schemas.microsoft.com/office/drawing/2014/main" id="{1A78DF87-72D1-495E-9A6D-1BDEEFAF24F8}"/>
              </a:ext>
            </a:extLst>
          </p:cNvPr>
          <p:cNvGraphicFramePr>
            <a:graphicFrameLocks noGrp="1"/>
          </p:cNvGraphicFramePr>
          <p:nvPr>
            <p:ph idx="1"/>
          </p:nvPr>
        </p:nvGraphicFramePr>
        <p:xfrm>
          <a:off x="1042988" y="2781300"/>
          <a:ext cx="7777162" cy="2706688"/>
        </p:xfrm>
        <a:graphic>
          <a:graphicData uri="http://schemas.openxmlformats.org/drawingml/2006/table">
            <a:tbl>
              <a:tblPr/>
              <a:tblGrid>
                <a:gridCol w="3883025">
                  <a:extLst>
                    <a:ext uri="{9D8B030D-6E8A-4147-A177-3AD203B41FA5}">
                      <a16:colId xmlns:a16="http://schemas.microsoft.com/office/drawing/2014/main" val="20000"/>
                    </a:ext>
                  </a:extLst>
                </a:gridCol>
                <a:gridCol w="3894137">
                  <a:extLst>
                    <a:ext uri="{9D8B030D-6E8A-4147-A177-3AD203B41FA5}">
                      <a16:colId xmlns:a16="http://schemas.microsoft.com/office/drawing/2014/main" val="20001"/>
                    </a:ext>
                  </a:extLst>
                </a:gridCol>
              </a:tblGrid>
              <a:tr h="365764">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BE" altLang="fr-FR" sz="1800" b="1" i="0" u="none" strike="noStrike" cap="none" normalizeH="0" baseline="0">
                          <a:ln>
                            <a:noFill/>
                          </a:ln>
                          <a:solidFill>
                            <a:srgbClr val="FFFFFF"/>
                          </a:solidFill>
                          <a:effectLst/>
                          <a:latin typeface="Arial" panose="020B0604020202020204" pitchFamily="34" charset="0"/>
                          <a:ea typeface="MS PGothic" panose="020B0600070205080204" pitchFamily="34" charset="-128"/>
                        </a:rPr>
                        <a:t>Contact</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BE" altLang="fr-FR" sz="1800" b="1" i="0" u="none" strike="noStrike" cap="none" normalizeH="0" baseline="0">
                          <a:ln>
                            <a:noFill/>
                          </a:ln>
                          <a:solidFill>
                            <a:srgbClr val="FFFFFF"/>
                          </a:solidFill>
                          <a:effectLst/>
                          <a:latin typeface="Calibri" panose="020F0502020204030204" pitchFamily="34" charset="0"/>
                          <a:ea typeface="MS PGothic" panose="020B0600070205080204" pitchFamily="34" charset="-128"/>
                        </a:rPr>
                        <a:t>Profil</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12085">
                <a:tc>
                  <a:txBody>
                    <a:bodyPr/>
                    <a:lstStyle>
                      <a:lvl1pPr marL="179388" indent="-179388">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r>
                        <a:rPr kumimoji="0" lang="fr-BE" altLang="fr-FR"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hlinkClick r:id="rId3"/>
                        </a:rPr>
                        <a:t>Zeger.karssen@ulb.be</a:t>
                      </a:r>
                      <a:r>
                        <a:rPr kumimoji="0" lang="fr-BE" altLang="fr-FR"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 </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79388" indent="-179388">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r>
                        <a:rPr kumimoji="0" lang="fr-BE" altLang="fr-FR"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DEAs en Philosophie et en Intelligence Artificielle</a:t>
                      </a:r>
                    </a:p>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r>
                        <a:rPr kumimoji="0" lang="fr-BE" altLang="fr-FR"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Directeur de la maison d'édition scientifique Atlantis Press</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509">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BE" altLang="fr-FR" sz="1800" b="1" i="0" u="none" strike="noStrike" cap="none" normalizeH="0" baseline="0">
                          <a:ln>
                            <a:noFill/>
                          </a:ln>
                          <a:solidFill>
                            <a:schemeClr val="bg1"/>
                          </a:solidFill>
                          <a:effectLst/>
                          <a:latin typeface="Calibri" panose="020F0502020204030204" pitchFamily="34" charset="0"/>
                          <a:ea typeface="MS PGothic" panose="020B0600070205080204" pitchFamily="34" charset="-128"/>
                        </a:rPr>
                        <a:t>Enseignements</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fr-BE" altLang="fr-FR" sz="1800" b="1" i="0" u="none" strike="noStrike" cap="none" normalizeH="0" baseline="0">
                          <a:ln>
                            <a:noFill/>
                          </a:ln>
                          <a:solidFill>
                            <a:schemeClr val="bg1"/>
                          </a:solidFill>
                          <a:effectLst/>
                          <a:latin typeface="Calibri" panose="020F0502020204030204" pitchFamily="34" charset="0"/>
                          <a:ea typeface="MS PGothic" panose="020B0600070205080204" pitchFamily="34" charset="-128"/>
                        </a:rPr>
                        <a:t>Recherches</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857330">
                <a:tc>
                  <a:txBody>
                    <a:bodyPr/>
                    <a:lstStyle>
                      <a:lvl1pPr marL="179388" indent="-179388">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r>
                        <a:rPr kumimoji="0" lang="fr-BE" altLang="fr-FR" sz="1800" b="0" i="0" u="none" strike="noStrike" cap="none" normalizeH="0" baseline="0">
                          <a:ln>
                            <a:noFill/>
                          </a:ln>
                          <a:solidFill>
                            <a:srgbClr val="000000"/>
                          </a:solidFill>
                          <a:effectLst/>
                          <a:latin typeface="Arial" panose="020B0604020202020204" pitchFamily="34" charset="0"/>
                          <a:ea typeface="MS PGothic" panose="020B0600070205080204" pitchFamily="34" charset="-128"/>
                        </a:rPr>
                        <a:t>Édition numérique (STICB520) </a:t>
                      </a: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179388" indent="-179388">
                        <a:spcBef>
                          <a:spcPct val="20000"/>
                        </a:spcBef>
                        <a:buFont typeface="Arial" panose="020B0604020202020204" pitchFamily="34" charset="0"/>
                        <a:defRPr sz="28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a:cs typeface="ヒラギノ角ゴ Pro W3"/>
                        </a:defRPr>
                      </a:lvl9pPr>
                    </a:lstStyle>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r>
                        <a:rPr kumimoji="0" lang="fr-BE" altLang="fr-FR"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Publication numérique</a:t>
                      </a:r>
                    </a:p>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r>
                        <a:rPr kumimoji="0" lang="fr-BE" altLang="fr-FR"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rPr>
                        <a:t>Stratégies d'e-Publication</a:t>
                      </a:r>
                    </a:p>
                    <a:p>
                      <a:pPr marL="179388" marR="0" lvl="0" indent="-179388" algn="l" defTabSz="914400" rtl="0" eaLnBrk="1" fontAlgn="base" latinLnBrk="0" hangingPunct="1">
                        <a:lnSpc>
                          <a:spcPct val="93000"/>
                        </a:lnSpc>
                        <a:spcBef>
                          <a:spcPct val="0"/>
                        </a:spcBef>
                        <a:spcAft>
                          <a:spcPct val="0"/>
                        </a:spcAft>
                        <a:buClr>
                          <a:srgbClr val="000000"/>
                        </a:buClr>
                        <a:buSzPct val="100000"/>
                        <a:buFont typeface="Arial" panose="020B0604020202020204" pitchFamily="34" charset="0"/>
                        <a:buChar char="•"/>
                        <a:tabLst/>
                      </a:pPr>
                      <a:endParaRPr kumimoji="0" lang="fr-BE" altLang="fr-FR" sz="1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endParaRPr>
                    </a:p>
                  </a:txBody>
                  <a:tcPr marL="91430" marR="91430"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C4AC6489-BA75-49D7-934B-A85AE62378DF}"/>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Frédéric LEMMERS</a:t>
            </a:r>
          </a:p>
        </p:txBody>
      </p:sp>
      <p:graphicFrame>
        <p:nvGraphicFramePr>
          <p:cNvPr id="10" name="Espace réservé du contenu 9">
            <a:extLst>
              <a:ext uri="{FF2B5EF4-FFF2-40B4-BE49-F238E27FC236}">
                <a16:creationId xmlns:a16="http://schemas.microsoft.com/office/drawing/2014/main" id="{114CB248-AE08-46AA-B526-533E92F46387}"/>
              </a:ext>
            </a:extLst>
          </p:cNvPr>
          <p:cNvGraphicFramePr>
            <a:graphicFrameLocks noGrp="1"/>
          </p:cNvGraphicFramePr>
          <p:nvPr>
            <p:ph idx="1"/>
          </p:nvPr>
        </p:nvGraphicFramePr>
        <p:xfrm>
          <a:off x="1042988" y="2781300"/>
          <a:ext cx="7777162" cy="2960688"/>
        </p:xfrm>
        <a:graphic>
          <a:graphicData uri="http://schemas.openxmlformats.org/drawingml/2006/table">
            <a:tbl>
              <a:tblPr firstRow="1" bandRow="1">
                <a:tableStyleId>{5C22544A-7EE6-4342-B048-85BDC9FD1C3A}</a:tableStyleId>
              </a:tblPr>
              <a:tblGrid>
                <a:gridCol w="3883274">
                  <a:extLst>
                    <a:ext uri="{9D8B030D-6E8A-4147-A177-3AD203B41FA5}">
                      <a16:colId xmlns:a16="http://schemas.microsoft.com/office/drawing/2014/main" val="20000"/>
                    </a:ext>
                  </a:extLst>
                </a:gridCol>
                <a:gridCol w="3893888">
                  <a:extLst>
                    <a:ext uri="{9D8B030D-6E8A-4147-A177-3AD203B41FA5}">
                      <a16:colId xmlns:a16="http://schemas.microsoft.com/office/drawing/2014/main" val="20001"/>
                    </a:ext>
                  </a:extLst>
                </a:gridCol>
              </a:tblGrid>
              <a:tr h="365768">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30" marR="91430" marT="45721" marB="45721"/>
                </a:tc>
                <a:tc>
                  <a:txBody>
                    <a:bodyPr/>
                    <a:lstStyle/>
                    <a:p>
                      <a:pPr marL="285750" indent="-285750">
                        <a:buFont typeface="Arial" panose="020B0604020202020204" pitchFamily="34" charset="0"/>
                        <a:buChar char="•"/>
                      </a:pPr>
                      <a:r>
                        <a:rPr lang="fr-BE" sz="1800" dirty="0"/>
                        <a:t>Profil</a:t>
                      </a:r>
                    </a:p>
                  </a:txBody>
                  <a:tcPr marL="91430" marR="91430" marT="45721" marB="45721"/>
                </a:tc>
                <a:extLst>
                  <a:ext uri="{0D108BD9-81ED-4DB2-BD59-A6C34878D82A}">
                    <a16:rowId xmlns:a16="http://schemas.microsoft.com/office/drawing/2014/main" val="10000"/>
                  </a:ext>
                </a:extLst>
              </a:tr>
              <a:tr h="1112036">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hlinkClick r:id="rId2"/>
                        </a:rPr>
                        <a:t>Frederic.lemmers@ulb.be</a:t>
                      </a:r>
                      <a:r>
                        <a:rPr lang="fr-BE" altLang="en-US" sz="1800" dirty="0">
                          <a:latin typeface="Arial" charset="0"/>
                        </a:rPr>
                        <a:t> </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30" marR="91430" marT="45721" marB="45721"/>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Chef de département à la KBR</a:t>
                      </a: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30" marR="91430" marT="45721" marB="45721"/>
                </a:tc>
                <a:extLst>
                  <a:ext uri="{0D108BD9-81ED-4DB2-BD59-A6C34878D82A}">
                    <a16:rowId xmlns:a16="http://schemas.microsoft.com/office/drawing/2014/main" val="10001"/>
                  </a:ext>
                </a:extLst>
              </a:tr>
              <a:tr h="370848">
                <a:tc>
                  <a:txBody>
                    <a:bodyPr/>
                    <a:lstStyle/>
                    <a:p>
                      <a:pPr marL="285750" indent="-285750">
                        <a:buFont typeface="Arial" panose="020B0604020202020204" pitchFamily="34" charset="0"/>
                        <a:buChar char="•"/>
                      </a:pPr>
                      <a:r>
                        <a:rPr lang="fr-BE" sz="1800" b="1" dirty="0">
                          <a:solidFill>
                            <a:schemeClr val="bg1"/>
                          </a:solidFill>
                        </a:rPr>
                        <a:t>Enseignements</a:t>
                      </a:r>
                    </a:p>
                  </a:txBody>
                  <a:tcPr marL="91430" marR="91430" marT="45721" marB="45721">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30" marR="91430" marT="45721" marB="45721">
                    <a:solidFill>
                      <a:schemeClr val="accent1"/>
                    </a:solidFill>
                  </a:tcPr>
                </a:tc>
                <a:extLst>
                  <a:ext uri="{0D108BD9-81ED-4DB2-BD59-A6C34878D82A}">
                    <a16:rowId xmlns:a16="http://schemas.microsoft.com/office/drawing/2014/main" val="10002"/>
                  </a:ext>
                </a:extLst>
              </a:tr>
              <a:tr h="1112036">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Patrimoine culturel : questions de gestion, de conservation et de numérisation (STICB530) </a:t>
                      </a: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30" marR="91430" marT="45721" marB="45721"/>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Gestion des bibliothèques</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Numérisation des collections</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30" marR="91430" marT="45721" marB="45721"/>
                </a:tc>
                <a:extLst>
                  <a:ext uri="{0D108BD9-81ED-4DB2-BD59-A6C34878D82A}">
                    <a16:rowId xmlns:a16="http://schemas.microsoft.com/office/drawing/2014/main" val="10003"/>
                  </a:ext>
                </a:extLst>
              </a:tr>
            </a:tbl>
          </a:graphicData>
        </a:graphic>
      </p:graphicFrame>
      <p:pic>
        <p:nvPicPr>
          <p:cNvPr id="37908" name="Picture 1">
            <a:extLst>
              <a:ext uri="{FF2B5EF4-FFF2-40B4-BE49-F238E27FC236}">
                <a16:creationId xmlns:a16="http://schemas.microsoft.com/office/drawing/2014/main" id="{8BA3AF37-C3AC-43AA-A927-CEF02345FE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813"/>
            <a:ext cx="2484437"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a:extLst>
              <a:ext uri="{FF2B5EF4-FFF2-40B4-BE49-F238E27FC236}">
                <a16:creationId xmlns:a16="http://schemas.microsoft.com/office/drawing/2014/main" id="{4D013607-63D6-4186-82B4-B266F34DC652}"/>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Quentin LIMBOURG</a:t>
            </a:r>
          </a:p>
        </p:txBody>
      </p:sp>
      <p:pic>
        <p:nvPicPr>
          <p:cNvPr id="38915" name="Picture 1">
            <a:extLst>
              <a:ext uri="{FF2B5EF4-FFF2-40B4-BE49-F238E27FC236}">
                <a16:creationId xmlns:a16="http://schemas.microsoft.com/office/drawing/2014/main" id="{9C2D263E-8863-4458-AF62-0FFE5C12DB4F}"/>
              </a:ext>
            </a:extLst>
          </p:cNvPr>
          <p:cNvPicPr>
            <a:picLocks noChangeAspect="1"/>
          </p:cNvPicPr>
          <p:nvPr/>
        </p:nvPicPr>
        <p:blipFill>
          <a:blip r:embed="rId2">
            <a:extLst>
              <a:ext uri="{28A0092B-C50C-407E-A947-70E740481C1C}">
                <a14:useLocalDpi xmlns:a14="http://schemas.microsoft.com/office/drawing/2010/main" val="0"/>
              </a:ext>
            </a:extLst>
          </a:blip>
          <a:srcRect l="23898" r="17545" b="32806"/>
          <a:stretch>
            <a:fillRect/>
          </a:stretch>
        </p:blipFill>
        <p:spPr bwMode="auto">
          <a:xfrm>
            <a:off x="6948488" y="-36513"/>
            <a:ext cx="2195512"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Espace réservé du contenu 9">
            <a:extLst>
              <a:ext uri="{FF2B5EF4-FFF2-40B4-BE49-F238E27FC236}">
                <a16:creationId xmlns:a16="http://schemas.microsoft.com/office/drawing/2014/main" id="{5107C618-68C7-487D-9F56-ED9F4E8EA971}"/>
              </a:ext>
            </a:extLst>
          </p:cNvPr>
          <p:cNvGraphicFramePr>
            <a:graphicFrameLocks noGrp="1"/>
          </p:cNvGraphicFramePr>
          <p:nvPr>
            <p:ph idx="1"/>
            <p:extLst>
              <p:ext uri="{D42A27DB-BD31-4B8C-83A1-F6EECF244321}">
                <p14:modId xmlns:p14="http://schemas.microsoft.com/office/powerpoint/2010/main" val="2906996653"/>
              </p:ext>
            </p:extLst>
          </p:nvPr>
        </p:nvGraphicFramePr>
        <p:xfrm>
          <a:off x="1116013" y="2781300"/>
          <a:ext cx="7704137" cy="3216275"/>
        </p:xfrm>
        <a:graphic>
          <a:graphicData uri="http://schemas.openxmlformats.org/drawingml/2006/table">
            <a:tbl>
              <a:tblPr firstRow="1" bandRow="1">
                <a:tableStyleId>{5C22544A-7EE6-4342-B048-85BDC9FD1C3A}</a:tableStyleId>
              </a:tblPr>
              <a:tblGrid>
                <a:gridCol w="3846811">
                  <a:extLst>
                    <a:ext uri="{9D8B030D-6E8A-4147-A177-3AD203B41FA5}">
                      <a16:colId xmlns:a16="http://schemas.microsoft.com/office/drawing/2014/main" val="20000"/>
                    </a:ext>
                  </a:extLst>
                </a:gridCol>
                <a:gridCol w="3857326">
                  <a:extLst>
                    <a:ext uri="{9D8B030D-6E8A-4147-A177-3AD203B41FA5}">
                      <a16:colId xmlns:a16="http://schemas.microsoft.com/office/drawing/2014/main" val="20001"/>
                    </a:ext>
                  </a:extLst>
                </a:gridCol>
              </a:tblGrid>
              <a:tr h="365812">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22" marR="91422" marT="45715" marB="45715"/>
                </a:tc>
                <a:tc>
                  <a:txBody>
                    <a:bodyPr/>
                    <a:lstStyle/>
                    <a:p>
                      <a:pPr marL="285750" indent="-285750">
                        <a:buFont typeface="Arial" panose="020B0604020202020204" pitchFamily="34" charset="0"/>
                        <a:buChar char="•"/>
                      </a:pPr>
                      <a:r>
                        <a:rPr lang="fr-BE" sz="1800" dirty="0"/>
                        <a:t>Profil</a:t>
                      </a:r>
                    </a:p>
                  </a:txBody>
                  <a:tcPr marL="91422" marR="91422" marT="45715" marB="45715"/>
                </a:tc>
                <a:extLst>
                  <a:ext uri="{0D108BD9-81ED-4DB2-BD59-A6C34878D82A}">
                    <a16:rowId xmlns:a16="http://schemas.microsoft.com/office/drawing/2014/main" val="10000"/>
                  </a:ext>
                </a:extLst>
              </a:tr>
              <a:tr h="1367432">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hlinkClick r:id="rId3"/>
                        </a:rPr>
                        <a:t>Quentin.Limbourg@ulb.be</a:t>
                      </a:r>
                      <a:r>
                        <a:rPr lang="fr-BE" altLang="en-US" sz="1800" dirty="0">
                          <a:latin typeface="Arial" charset="0"/>
                        </a:rPr>
                        <a:t> </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22" marR="91422" marT="45715" marB="45715"/>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Docteur en Sciences de gestion</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Maître de conférences</a:t>
                      </a: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22" marR="91422" marT="45715" marB="45715"/>
                </a:tc>
                <a:extLst>
                  <a:ext uri="{0D108BD9-81ED-4DB2-BD59-A6C34878D82A}">
                    <a16:rowId xmlns:a16="http://schemas.microsoft.com/office/drawing/2014/main" val="10001"/>
                  </a:ext>
                </a:extLst>
              </a:tr>
              <a:tr h="370799">
                <a:tc>
                  <a:txBody>
                    <a:bodyPr/>
                    <a:lstStyle/>
                    <a:p>
                      <a:pPr marL="285750" indent="-285750">
                        <a:buFont typeface="Arial" panose="020B0604020202020204" pitchFamily="34" charset="0"/>
                        <a:buChar char="•"/>
                      </a:pPr>
                      <a:r>
                        <a:rPr lang="fr-BE" sz="1800" b="1" dirty="0">
                          <a:solidFill>
                            <a:schemeClr val="bg1"/>
                          </a:solidFill>
                        </a:rPr>
                        <a:t>Enseignements</a:t>
                      </a:r>
                    </a:p>
                  </a:txBody>
                  <a:tcPr marL="91422" marR="91422" marT="45715" marB="45715">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22" marR="91422" marT="45715" marB="45715">
                    <a:solidFill>
                      <a:schemeClr val="accent1"/>
                    </a:solidFill>
                  </a:tcPr>
                </a:tc>
                <a:extLst>
                  <a:ext uri="{0D108BD9-81ED-4DB2-BD59-A6C34878D82A}">
                    <a16:rowId xmlns:a16="http://schemas.microsoft.com/office/drawing/2014/main" val="10002"/>
                  </a:ext>
                </a:extLst>
              </a:tr>
              <a:tr h="1112232">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b="0" dirty="0">
                          <a:solidFill>
                            <a:schemeClr val="tx1"/>
                          </a:solidFill>
                          <a:latin typeface="Arial" panose="020B0604020202020204" pitchFamily="34" charset="0"/>
                          <a:cs typeface="Arial" panose="020B0604020202020204" pitchFamily="34" charset="0"/>
                        </a:rPr>
                        <a:t>Innovation digitale et Conception </a:t>
                      </a:r>
                      <a:r>
                        <a:rPr lang="fr-BE" altLang="en-US" sz="1800" dirty="0">
                          <a:latin typeface="Arial" charset="0"/>
                        </a:rPr>
                        <a:t>(STICB515) </a:t>
                      </a: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22" marR="91422" marT="45715" marB="45715"/>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Software Engineering</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User Interface Design</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22" marR="91422" marT="45715" marB="45715"/>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3F4EC826-07CC-4D2E-889E-E9819220F70C}"/>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Françoise ROSSION</a:t>
            </a:r>
          </a:p>
        </p:txBody>
      </p:sp>
      <p:graphicFrame>
        <p:nvGraphicFramePr>
          <p:cNvPr id="10" name="Espace réservé du contenu 9">
            <a:extLst>
              <a:ext uri="{FF2B5EF4-FFF2-40B4-BE49-F238E27FC236}">
                <a16:creationId xmlns:a16="http://schemas.microsoft.com/office/drawing/2014/main" id="{3F2D0FFE-76F5-48D1-91A3-13D24F6CC0F5}"/>
              </a:ext>
            </a:extLst>
          </p:cNvPr>
          <p:cNvGraphicFramePr>
            <a:graphicFrameLocks noGrp="1"/>
          </p:cNvGraphicFramePr>
          <p:nvPr>
            <p:ph idx="1"/>
            <p:extLst>
              <p:ext uri="{D42A27DB-BD31-4B8C-83A1-F6EECF244321}">
                <p14:modId xmlns:p14="http://schemas.microsoft.com/office/powerpoint/2010/main" val="430763225"/>
              </p:ext>
            </p:extLst>
          </p:nvPr>
        </p:nvGraphicFramePr>
        <p:xfrm>
          <a:off x="946150" y="2349500"/>
          <a:ext cx="7874000" cy="4491051"/>
        </p:xfrm>
        <a:graphic>
          <a:graphicData uri="http://schemas.openxmlformats.org/drawingml/2006/table">
            <a:tbl>
              <a:tblPr firstRow="1" bandRow="1">
                <a:tableStyleId>{5C22544A-7EE6-4342-B048-85BDC9FD1C3A}</a:tableStyleId>
              </a:tblPr>
              <a:tblGrid>
                <a:gridCol w="3697706">
                  <a:extLst>
                    <a:ext uri="{9D8B030D-6E8A-4147-A177-3AD203B41FA5}">
                      <a16:colId xmlns:a16="http://schemas.microsoft.com/office/drawing/2014/main" val="20000"/>
                    </a:ext>
                  </a:extLst>
                </a:gridCol>
                <a:gridCol w="4176294">
                  <a:extLst>
                    <a:ext uri="{9D8B030D-6E8A-4147-A177-3AD203B41FA5}">
                      <a16:colId xmlns:a16="http://schemas.microsoft.com/office/drawing/2014/main" val="20001"/>
                    </a:ext>
                  </a:extLst>
                </a:gridCol>
              </a:tblGrid>
              <a:tr h="365702">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27" marR="91427" marT="45692" marB="45692"/>
                </a:tc>
                <a:tc>
                  <a:txBody>
                    <a:bodyPr/>
                    <a:lstStyle/>
                    <a:p>
                      <a:pPr marL="285750" indent="-285750">
                        <a:buFont typeface="Arial" panose="020B0604020202020204" pitchFamily="34" charset="0"/>
                        <a:buChar char="•"/>
                      </a:pPr>
                      <a:r>
                        <a:rPr lang="fr-BE" sz="1800" dirty="0"/>
                        <a:t>Profil</a:t>
                      </a:r>
                    </a:p>
                  </a:txBody>
                  <a:tcPr marL="91427" marR="91427" marT="45692" marB="45692"/>
                </a:tc>
                <a:extLst>
                  <a:ext uri="{0D108BD9-81ED-4DB2-BD59-A6C34878D82A}">
                    <a16:rowId xmlns:a16="http://schemas.microsoft.com/office/drawing/2014/main" val="10000"/>
                  </a:ext>
                </a:extLst>
              </a:tr>
              <a:tr h="1622233">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solidFill>
                            <a:srgbClr val="0000FF"/>
                          </a:solidFill>
                          <a:latin typeface="Arial" charset="0"/>
                          <a:hlinkClick r:id="rId2"/>
                        </a:rPr>
                        <a:t>Francoise.Rossion@</a:t>
                      </a:r>
                      <a:r>
                        <a:rPr lang="fr-BE" altLang="en-US" sz="1800" dirty="0">
                          <a:solidFill>
                            <a:schemeClr val="tx1"/>
                          </a:solidFill>
                          <a:latin typeface="Arial" charset="0"/>
                          <a:hlinkClick r:id="rId2"/>
                        </a:rPr>
                        <a:t>ulb.be</a:t>
                      </a:r>
                      <a:r>
                        <a:rPr lang="fr-BE" altLang="en-US" sz="1800" dirty="0">
                          <a:solidFill>
                            <a:schemeClr val="tx1"/>
                          </a:solidFill>
                          <a:latin typeface="Arial" charset="0"/>
                        </a:rPr>
                        <a:t> </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0473/191848</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27" marR="91427" marT="45692" marB="45692"/>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Masters en Histoire, Histoire de l’Art et Archéologie, Sciences de l’Information et de la documentation</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Maître de conférences (ULB, IMT Lille)</a:t>
                      </a:r>
                    </a:p>
                  </a:txBody>
                  <a:tcPr marL="91427" marR="91427" marT="45692" marB="45692"/>
                </a:tc>
                <a:extLst>
                  <a:ext uri="{0D108BD9-81ED-4DB2-BD59-A6C34878D82A}">
                    <a16:rowId xmlns:a16="http://schemas.microsoft.com/office/drawing/2014/main" val="10001"/>
                  </a:ext>
                </a:extLst>
              </a:tr>
              <a:tr h="370586">
                <a:tc>
                  <a:txBody>
                    <a:bodyPr/>
                    <a:lstStyle/>
                    <a:p>
                      <a:pPr marL="285750" indent="-285750">
                        <a:buFont typeface="Arial" panose="020B0604020202020204" pitchFamily="34" charset="0"/>
                        <a:buChar char="•"/>
                      </a:pPr>
                      <a:r>
                        <a:rPr lang="fr-BE" sz="1800" b="1" dirty="0">
                          <a:solidFill>
                            <a:schemeClr val="bg1"/>
                          </a:solidFill>
                        </a:rPr>
                        <a:t>Enseignements</a:t>
                      </a:r>
                    </a:p>
                  </a:txBody>
                  <a:tcPr marL="91427" marR="91427" marT="45692" marB="45692">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27" marR="91427" marT="45692" marB="45692">
                    <a:solidFill>
                      <a:schemeClr val="accent1"/>
                    </a:solidFill>
                  </a:tcPr>
                </a:tc>
                <a:extLst>
                  <a:ext uri="{0D108BD9-81ED-4DB2-BD59-A6C34878D82A}">
                    <a16:rowId xmlns:a16="http://schemas.microsoft.com/office/drawing/2014/main" val="10002"/>
                  </a:ext>
                </a:extLst>
              </a:tr>
              <a:tr h="2132517">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solidFill>
                            <a:schemeClr val="tx1"/>
                          </a:solidFill>
                          <a:latin typeface="Arial" charset="0"/>
                        </a:rPr>
                        <a:t>Processus d’entreprise et modélisation (STICB440)</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Projet: gestion et aspects méthodologiques (STICB500) </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Projet: stage en entreprise (STICB501)</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Automatique documentaire (STICB445)</a:t>
                      </a:r>
                    </a:p>
                  </a:txBody>
                  <a:tcPr marL="91427" marR="91427" marT="45692" marB="45692"/>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err="1">
                          <a:latin typeface="Arial" charset="0"/>
                        </a:rPr>
                        <a:t>Knowledge</a:t>
                      </a:r>
                      <a:r>
                        <a:rPr lang="fr-BE" altLang="en-US" sz="1800" dirty="0">
                          <a:latin typeface="Arial" charset="0"/>
                        </a:rPr>
                        <a:t> Management</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Collaboration et digitalisation</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Innovation et agilité</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27" marR="91427" marT="45692" marB="45692"/>
                </a:tc>
                <a:extLst>
                  <a:ext uri="{0D108BD9-81ED-4DB2-BD59-A6C34878D82A}">
                    <a16:rowId xmlns:a16="http://schemas.microsoft.com/office/drawing/2014/main" val="10003"/>
                  </a:ext>
                </a:extLst>
              </a:tr>
            </a:tbl>
          </a:graphicData>
        </a:graphic>
      </p:graphicFrame>
      <p:pic>
        <p:nvPicPr>
          <p:cNvPr id="39956" name="Image 2">
            <a:extLst>
              <a:ext uri="{FF2B5EF4-FFF2-40B4-BE49-F238E27FC236}">
                <a16:creationId xmlns:a16="http://schemas.microsoft.com/office/drawing/2014/main" id="{D38850DA-11E2-4793-8C14-E9E4BC756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9050"/>
            <a:ext cx="1966912"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a:extLst>
              <a:ext uri="{FF2B5EF4-FFF2-40B4-BE49-F238E27FC236}">
                <a16:creationId xmlns:a16="http://schemas.microsoft.com/office/drawing/2014/main" id="{51004394-45BD-41F4-831D-3681D95B003F}"/>
              </a:ext>
            </a:extLst>
          </p:cNvPr>
          <p:cNvSpPr>
            <a:spLocks noGrp="1"/>
          </p:cNvSpPr>
          <p:nvPr>
            <p:ph type="title"/>
          </p:nvPr>
        </p:nvSpPr>
        <p:spPr/>
        <p:txBody>
          <a:bodyPr/>
          <a:lstStyle/>
          <a:p>
            <a:r>
              <a:rPr lang="fr-BE" altLang="en-US" sz="3600">
                <a:latin typeface="Arial" panose="020B0604020202020204" pitchFamily="34" charset="0"/>
                <a:ea typeface="ヒラギノ角ゴ Pro W3"/>
                <a:cs typeface="ヒラギノ角ゴ Pro W3"/>
              </a:rPr>
              <a:t>Frédéric SERVAIS</a:t>
            </a:r>
            <a:endParaRPr lang="fr-BE" altLang="fr-FR" sz="3600">
              <a:ea typeface="ヒラギノ角ゴ Pro W3"/>
              <a:cs typeface="ヒラギノ角ゴ Pro W3"/>
            </a:endParaRPr>
          </a:p>
        </p:txBody>
      </p:sp>
      <p:graphicFrame>
        <p:nvGraphicFramePr>
          <p:cNvPr id="10" name="Espace réservé du contenu 9">
            <a:extLst>
              <a:ext uri="{FF2B5EF4-FFF2-40B4-BE49-F238E27FC236}">
                <a16:creationId xmlns:a16="http://schemas.microsoft.com/office/drawing/2014/main" id="{1C73AE78-73B8-4CA0-8531-27D422F49C70}"/>
              </a:ext>
            </a:extLst>
          </p:cNvPr>
          <p:cNvGraphicFramePr>
            <a:graphicFrameLocks noGrp="1"/>
          </p:cNvGraphicFramePr>
          <p:nvPr>
            <p:ph idx="1"/>
          </p:nvPr>
        </p:nvGraphicFramePr>
        <p:xfrm>
          <a:off x="1116013" y="2781300"/>
          <a:ext cx="7632700" cy="3567113"/>
        </p:xfrm>
        <a:graphic>
          <a:graphicData uri="http://schemas.openxmlformats.org/drawingml/2006/table">
            <a:tbl>
              <a:tblPr firstRow="1" bandRow="1">
                <a:tableStyleId>{5C22544A-7EE6-4342-B048-85BDC9FD1C3A}</a:tableStyleId>
              </a:tblPr>
              <a:tblGrid>
                <a:gridCol w="3774802">
                  <a:extLst>
                    <a:ext uri="{9D8B030D-6E8A-4147-A177-3AD203B41FA5}">
                      <a16:colId xmlns:a16="http://schemas.microsoft.com/office/drawing/2014/main" val="20000"/>
                    </a:ext>
                  </a:extLst>
                </a:gridCol>
                <a:gridCol w="3857898">
                  <a:extLst>
                    <a:ext uri="{9D8B030D-6E8A-4147-A177-3AD203B41FA5}">
                      <a16:colId xmlns:a16="http://schemas.microsoft.com/office/drawing/2014/main" val="20001"/>
                    </a:ext>
                  </a:extLst>
                </a:gridCol>
              </a:tblGrid>
              <a:tr h="365793">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29" marR="91429" marT="45724" marB="45724"/>
                </a:tc>
                <a:tc>
                  <a:txBody>
                    <a:bodyPr/>
                    <a:lstStyle/>
                    <a:p>
                      <a:pPr marL="285750" indent="-285750">
                        <a:buFont typeface="Arial" panose="020B0604020202020204" pitchFamily="34" charset="0"/>
                        <a:buChar char="•"/>
                      </a:pPr>
                      <a:r>
                        <a:rPr lang="fr-BE" sz="1800" dirty="0"/>
                        <a:t>Profil</a:t>
                      </a:r>
                    </a:p>
                  </a:txBody>
                  <a:tcPr marL="91429" marR="91429" marT="45724" marB="45724"/>
                </a:tc>
                <a:extLst>
                  <a:ext uri="{0D108BD9-81ED-4DB2-BD59-A6C34878D82A}">
                    <a16:rowId xmlns:a16="http://schemas.microsoft.com/office/drawing/2014/main" val="10000"/>
                  </a:ext>
                </a:extLst>
              </a:tr>
              <a:tr h="1463170">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Frederic.Servais@ulb.be</a:t>
                      </a:r>
                    </a:p>
                  </a:txBody>
                  <a:tcPr marL="91429" marR="91429" marT="45724" marB="45724"/>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altLang="en-US" sz="1800" dirty="0">
                          <a:latin typeface="Arial" charset="0"/>
                        </a:rPr>
                        <a:t>Docteur en Sciences, orientation informatique</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BE" altLang="en-US" sz="1800" dirty="0">
                        <a:latin typeface="Arial" charset="0"/>
                      </a:endParaRPr>
                    </a:p>
                  </a:txBody>
                  <a:tcPr marL="91429" marR="91429" marT="45724" marB="45724"/>
                </a:tc>
                <a:extLst>
                  <a:ext uri="{0D108BD9-81ED-4DB2-BD59-A6C34878D82A}">
                    <a16:rowId xmlns:a16="http://schemas.microsoft.com/office/drawing/2014/main" val="10001"/>
                  </a:ext>
                </a:extLst>
              </a:tr>
              <a:tr h="370873">
                <a:tc>
                  <a:txBody>
                    <a:bodyPr/>
                    <a:lstStyle/>
                    <a:p>
                      <a:pPr marL="285750" indent="-285750">
                        <a:buFont typeface="Arial" panose="020B0604020202020204" pitchFamily="34" charset="0"/>
                        <a:buChar char="•"/>
                      </a:pPr>
                      <a:r>
                        <a:rPr lang="fr-BE" sz="1800" b="1" dirty="0">
                          <a:solidFill>
                            <a:schemeClr val="bg1"/>
                          </a:solidFill>
                        </a:rPr>
                        <a:t>Enseignements</a:t>
                      </a:r>
                    </a:p>
                  </a:txBody>
                  <a:tcPr marL="91429" marR="91429" marT="45724" marB="45724">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29" marR="91429" marT="45724" marB="45724">
                    <a:solidFill>
                      <a:schemeClr val="accent1"/>
                    </a:solidFill>
                  </a:tcPr>
                </a:tc>
                <a:extLst>
                  <a:ext uri="{0D108BD9-81ED-4DB2-BD59-A6C34878D82A}">
                    <a16:rowId xmlns:a16="http://schemas.microsoft.com/office/drawing/2014/main" val="10002"/>
                  </a:ext>
                </a:extLst>
              </a:tr>
              <a:tr h="1367277">
                <a:tc>
                  <a:txBody>
                    <a:bodyPr/>
                    <a:lstStyle/>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Banques de données (STICB405) </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Conception et gestion des banques de données (STICB505)</a:t>
                      </a:r>
                    </a:p>
                    <a:p>
                      <a:pPr marL="180975" indent="-180975"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29" marR="91429" marT="45724" marB="45724"/>
                </a:tc>
                <a:tc>
                  <a:txBody>
                    <a:bodyPr/>
                    <a:lstStyle/>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noProof="0" dirty="0">
                          <a:latin typeface="Arial" charset="0"/>
                        </a:rPr>
                        <a:t>Conception</a:t>
                      </a:r>
                      <a:r>
                        <a:rPr lang="fr-BE" altLang="en-US" sz="1800" dirty="0">
                          <a:latin typeface="Arial" charset="0"/>
                        </a:rPr>
                        <a:t>, évolution et migration des systèmes d’information </a:t>
                      </a:r>
                    </a:p>
                    <a:p>
                      <a:pPr marL="285750" indent="-285750"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29" marR="91429" marT="45724" marB="45724"/>
                </a:tc>
                <a:extLst>
                  <a:ext uri="{0D108BD9-81ED-4DB2-BD59-A6C34878D82A}">
                    <a16:rowId xmlns:a16="http://schemas.microsoft.com/office/drawing/2014/main" val="10003"/>
                  </a:ext>
                </a:extLst>
              </a:tr>
            </a:tbl>
          </a:graphicData>
        </a:graphic>
      </p:graphicFrame>
      <p:pic>
        <p:nvPicPr>
          <p:cNvPr id="40980" name="Image 2">
            <a:extLst>
              <a:ext uri="{FF2B5EF4-FFF2-40B4-BE49-F238E27FC236}">
                <a16:creationId xmlns:a16="http://schemas.microsoft.com/office/drawing/2014/main" id="{91EE5484-2075-4F6D-889D-C0ED621E0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813" y="14288"/>
            <a:ext cx="23891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a:extLst>
              <a:ext uri="{FF2B5EF4-FFF2-40B4-BE49-F238E27FC236}">
                <a16:creationId xmlns:a16="http://schemas.microsoft.com/office/drawing/2014/main" id="{952740BD-7831-43C5-9EEF-19D3D0B145CF}"/>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Pierre-Alain TALLIER</a:t>
            </a:r>
          </a:p>
        </p:txBody>
      </p:sp>
      <p:graphicFrame>
        <p:nvGraphicFramePr>
          <p:cNvPr id="10" name="Espace réservé du contenu 9">
            <a:extLst>
              <a:ext uri="{FF2B5EF4-FFF2-40B4-BE49-F238E27FC236}">
                <a16:creationId xmlns:a16="http://schemas.microsoft.com/office/drawing/2014/main" id="{3079624D-EB4C-42BE-83CC-774D221BE067}"/>
              </a:ext>
            </a:extLst>
          </p:cNvPr>
          <p:cNvGraphicFramePr>
            <a:graphicFrameLocks noGrp="1"/>
          </p:cNvGraphicFramePr>
          <p:nvPr>
            <p:ph idx="1"/>
          </p:nvPr>
        </p:nvGraphicFramePr>
        <p:xfrm>
          <a:off x="971550" y="2420938"/>
          <a:ext cx="7848600" cy="3725867"/>
        </p:xfrm>
        <a:graphic>
          <a:graphicData uri="http://schemas.openxmlformats.org/drawingml/2006/table">
            <a:tbl>
              <a:tblPr firstRow="1" bandRow="1">
                <a:tableStyleId>{5C22544A-7EE6-4342-B048-85BDC9FD1C3A}</a:tableStyleId>
              </a:tblPr>
              <a:tblGrid>
                <a:gridCol w="3845693">
                  <a:extLst>
                    <a:ext uri="{9D8B030D-6E8A-4147-A177-3AD203B41FA5}">
                      <a16:colId xmlns:a16="http://schemas.microsoft.com/office/drawing/2014/main" val="20000"/>
                    </a:ext>
                  </a:extLst>
                </a:gridCol>
                <a:gridCol w="4002907">
                  <a:extLst>
                    <a:ext uri="{9D8B030D-6E8A-4147-A177-3AD203B41FA5}">
                      <a16:colId xmlns:a16="http://schemas.microsoft.com/office/drawing/2014/main" val="20001"/>
                    </a:ext>
                  </a:extLst>
                </a:gridCol>
              </a:tblGrid>
              <a:tr h="365738">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32" marR="91432" marT="45709" marB="45709"/>
                </a:tc>
                <a:tc>
                  <a:txBody>
                    <a:bodyPr/>
                    <a:lstStyle/>
                    <a:p>
                      <a:pPr marL="285750" indent="-285750">
                        <a:buFont typeface="Arial" panose="020B0604020202020204" pitchFamily="34" charset="0"/>
                        <a:buChar char="•"/>
                      </a:pPr>
                      <a:r>
                        <a:rPr lang="fr-BE" sz="1800" dirty="0"/>
                        <a:t>Profil</a:t>
                      </a:r>
                    </a:p>
                  </a:txBody>
                  <a:tcPr marL="91432" marR="91432" marT="45709" marB="45709"/>
                </a:tc>
                <a:extLst>
                  <a:ext uri="{0D108BD9-81ED-4DB2-BD59-A6C34878D82A}">
                    <a16:rowId xmlns:a16="http://schemas.microsoft.com/office/drawing/2014/main" val="10000"/>
                  </a:ext>
                </a:extLst>
              </a:tr>
              <a:tr h="1877416">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hlinkClick r:id="rId2"/>
                        </a:rPr>
                        <a:t>Pierre.Alain.Tallier@ulb.be</a:t>
                      </a: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02/513.76.80</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AGR (2 rue de Ruysbroeck, 1000 Bruxelles)</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32" marR="91432" marT="45709" marB="45709"/>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Docteur en Histoire</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Travaille aux Archives Générales du Royaume (AGR)</a:t>
                      </a:r>
                    </a:p>
                  </a:txBody>
                  <a:tcPr marL="91432" marR="91432" marT="45709" marB="45709"/>
                </a:tc>
                <a:extLst>
                  <a:ext uri="{0D108BD9-81ED-4DB2-BD59-A6C34878D82A}">
                    <a16:rowId xmlns:a16="http://schemas.microsoft.com/office/drawing/2014/main" val="10001"/>
                  </a:ext>
                </a:extLst>
              </a:tr>
              <a:tr h="370720">
                <a:tc>
                  <a:txBody>
                    <a:bodyPr/>
                    <a:lstStyle/>
                    <a:p>
                      <a:pPr marL="285750" indent="-285750">
                        <a:buFont typeface="Arial" panose="020B0604020202020204" pitchFamily="34" charset="0"/>
                        <a:buChar char="•"/>
                      </a:pPr>
                      <a:r>
                        <a:rPr lang="fr-BE" sz="1800" b="1" dirty="0">
                          <a:solidFill>
                            <a:schemeClr val="bg1"/>
                          </a:solidFill>
                        </a:rPr>
                        <a:t>Enseignements</a:t>
                      </a:r>
                    </a:p>
                  </a:txBody>
                  <a:tcPr marL="91432" marR="91432" marT="45709" marB="45709">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32" marR="91432" marT="45709" marB="45709">
                    <a:solidFill>
                      <a:schemeClr val="accent1"/>
                    </a:solidFill>
                  </a:tcPr>
                </a:tc>
                <a:extLst>
                  <a:ext uri="{0D108BD9-81ED-4DB2-BD59-A6C34878D82A}">
                    <a16:rowId xmlns:a16="http://schemas.microsoft.com/office/drawing/2014/main" val="10002"/>
                  </a:ext>
                </a:extLst>
              </a:tr>
              <a:tr h="1111989">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Archivistique (STICB435)</a:t>
                      </a:r>
                    </a:p>
                  </a:txBody>
                  <a:tcPr marL="91432" marR="91432" marT="45709" marB="45709"/>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Archivistique en général</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Préservation matérielle</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Valorisation des archives.</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32" marR="91432" marT="45709" marB="45709"/>
                </a:tc>
                <a:extLst>
                  <a:ext uri="{0D108BD9-81ED-4DB2-BD59-A6C34878D82A}">
                    <a16:rowId xmlns:a16="http://schemas.microsoft.com/office/drawing/2014/main" val="10003"/>
                  </a:ext>
                </a:extLst>
              </a:tr>
            </a:tbl>
          </a:graphicData>
        </a:graphic>
      </p:graphicFrame>
      <p:pic>
        <p:nvPicPr>
          <p:cNvPr id="42004" name="Picture 30">
            <a:extLst>
              <a:ext uri="{FF2B5EF4-FFF2-40B4-BE49-F238E27FC236}">
                <a16:creationId xmlns:a16="http://schemas.microsoft.com/office/drawing/2014/main" id="{DE42FE8C-6AA1-49BA-B90C-2C3B34219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0" y="12700"/>
            <a:ext cx="14732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a:extLst>
              <a:ext uri="{FF2B5EF4-FFF2-40B4-BE49-F238E27FC236}">
                <a16:creationId xmlns:a16="http://schemas.microsoft.com/office/drawing/2014/main" id="{F0036147-B18B-412E-A7E6-9DB97487CCF2}"/>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Cécile VAN DE LEEMPUT</a:t>
            </a:r>
          </a:p>
        </p:txBody>
      </p:sp>
      <p:pic>
        <p:nvPicPr>
          <p:cNvPr id="43011" name="Image 1">
            <a:extLst>
              <a:ext uri="{FF2B5EF4-FFF2-40B4-BE49-F238E27FC236}">
                <a16:creationId xmlns:a16="http://schemas.microsoft.com/office/drawing/2014/main" id="{AB33697D-8DBD-43F0-9154-A5F6F9F830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6513" y="0"/>
            <a:ext cx="148748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Espace réservé du contenu 9">
            <a:extLst>
              <a:ext uri="{FF2B5EF4-FFF2-40B4-BE49-F238E27FC236}">
                <a16:creationId xmlns:a16="http://schemas.microsoft.com/office/drawing/2014/main" id="{807E6682-C4EB-4A14-97CE-C0CA21E913BC}"/>
              </a:ext>
            </a:extLst>
          </p:cNvPr>
          <p:cNvGraphicFramePr>
            <a:graphicFrameLocks noGrp="1"/>
          </p:cNvGraphicFramePr>
          <p:nvPr>
            <p:ph idx="1"/>
          </p:nvPr>
        </p:nvGraphicFramePr>
        <p:xfrm>
          <a:off x="1042988" y="2420938"/>
          <a:ext cx="7777162" cy="3725863"/>
        </p:xfrm>
        <a:graphic>
          <a:graphicData uri="http://schemas.openxmlformats.org/drawingml/2006/table">
            <a:tbl>
              <a:tblPr firstRow="1" bandRow="1">
                <a:tableStyleId>{5C22544A-7EE6-4342-B048-85BDC9FD1C3A}</a:tableStyleId>
              </a:tblPr>
              <a:tblGrid>
                <a:gridCol w="3810689">
                  <a:extLst>
                    <a:ext uri="{9D8B030D-6E8A-4147-A177-3AD203B41FA5}">
                      <a16:colId xmlns:a16="http://schemas.microsoft.com/office/drawing/2014/main" val="20000"/>
                    </a:ext>
                  </a:extLst>
                </a:gridCol>
                <a:gridCol w="3966473">
                  <a:extLst>
                    <a:ext uri="{9D8B030D-6E8A-4147-A177-3AD203B41FA5}">
                      <a16:colId xmlns:a16="http://schemas.microsoft.com/office/drawing/2014/main" val="20001"/>
                    </a:ext>
                  </a:extLst>
                </a:gridCol>
              </a:tblGrid>
              <a:tr h="365744">
                <a:tc>
                  <a:txBody>
                    <a:bodyPr/>
                    <a:lstStyle/>
                    <a:p>
                      <a:pPr marL="285750" indent="-285750">
                        <a:buFont typeface="Arial" panose="020B0604020202020204" pitchFamily="34" charset="0"/>
                        <a:buChar char="•"/>
                      </a:pPr>
                      <a:r>
                        <a:rPr lang="fr-BE" sz="1800" dirty="0">
                          <a:latin typeface="Arial" panose="020B0604020202020204" pitchFamily="34" charset="0"/>
                          <a:cs typeface="Arial" panose="020B0604020202020204" pitchFamily="34" charset="0"/>
                        </a:rPr>
                        <a:t>Contact</a:t>
                      </a:r>
                    </a:p>
                  </a:txBody>
                  <a:tcPr marL="91435" marR="91435" marT="45712" marB="45712"/>
                </a:tc>
                <a:tc>
                  <a:txBody>
                    <a:bodyPr/>
                    <a:lstStyle/>
                    <a:p>
                      <a:pPr marL="285750" indent="-285750">
                        <a:buFont typeface="Arial" panose="020B0604020202020204" pitchFamily="34" charset="0"/>
                        <a:buChar char="•"/>
                      </a:pPr>
                      <a:r>
                        <a:rPr lang="fr-BE" sz="1800" dirty="0"/>
                        <a:t>Profil</a:t>
                      </a:r>
                    </a:p>
                  </a:txBody>
                  <a:tcPr marL="91435" marR="91435" marT="45712" marB="45712"/>
                </a:tc>
                <a:extLst>
                  <a:ext uri="{0D108BD9-81ED-4DB2-BD59-A6C34878D82A}">
                    <a16:rowId xmlns:a16="http://schemas.microsoft.com/office/drawing/2014/main" val="10000"/>
                  </a:ext>
                </a:extLst>
              </a:tr>
              <a:tr h="1367139">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hlinkClick r:id="rId3"/>
                        </a:rPr>
                        <a:t>cecile.van.de.leemput@ulb.be</a:t>
                      </a: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02.650.32.85</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Bureau DC8.114</a:t>
                      </a: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endParaRPr lang="fr-BE" altLang="en-US" sz="1800" dirty="0">
                        <a:latin typeface="Arial" charset="0"/>
                      </a:endParaRPr>
                    </a:p>
                  </a:txBody>
                  <a:tcPr marL="91435" marR="91435" marT="45712" marB="45712"/>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Docteur en Psychologie</a:t>
                      </a:r>
                    </a:p>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Professeure en psychologie du travail et ergonomie </a:t>
                      </a:r>
                    </a:p>
                  </a:txBody>
                  <a:tcPr marL="91435" marR="91435" marT="45712" marB="45712"/>
                </a:tc>
                <a:extLst>
                  <a:ext uri="{0D108BD9-81ED-4DB2-BD59-A6C34878D82A}">
                    <a16:rowId xmlns:a16="http://schemas.microsoft.com/office/drawing/2014/main" val="10001"/>
                  </a:ext>
                </a:extLst>
              </a:tr>
              <a:tr h="370765">
                <a:tc>
                  <a:txBody>
                    <a:bodyPr/>
                    <a:lstStyle/>
                    <a:p>
                      <a:pPr marL="285750" indent="-285750">
                        <a:buFont typeface="Arial" panose="020B0604020202020204" pitchFamily="34" charset="0"/>
                        <a:buChar char="•"/>
                      </a:pPr>
                      <a:r>
                        <a:rPr lang="fr-BE" sz="1800" b="1" dirty="0">
                          <a:solidFill>
                            <a:schemeClr val="bg1"/>
                          </a:solidFill>
                        </a:rPr>
                        <a:t>Enseignements</a:t>
                      </a:r>
                    </a:p>
                  </a:txBody>
                  <a:tcPr marL="91435" marR="91435" marT="45712" marB="45712">
                    <a:solidFill>
                      <a:schemeClr val="accent1"/>
                    </a:solidFill>
                  </a:tcPr>
                </a:tc>
                <a:tc>
                  <a:txBody>
                    <a:bodyPr/>
                    <a:lstStyle/>
                    <a:p>
                      <a:pPr marL="285750" indent="-285750">
                        <a:buFont typeface="Arial" panose="020B0604020202020204" pitchFamily="34" charset="0"/>
                        <a:buChar char="•"/>
                      </a:pPr>
                      <a:r>
                        <a:rPr lang="fr-BE" sz="1800" b="1" dirty="0">
                          <a:solidFill>
                            <a:schemeClr val="bg1"/>
                          </a:solidFill>
                        </a:rPr>
                        <a:t>Recherches</a:t>
                      </a:r>
                    </a:p>
                  </a:txBody>
                  <a:tcPr marL="91435" marR="91435" marT="45712" marB="45712">
                    <a:solidFill>
                      <a:schemeClr val="accent1"/>
                    </a:solidFill>
                  </a:tcPr>
                </a:tc>
                <a:extLst>
                  <a:ext uri="{0D108BD9-81ED-4DB2-BD59-A6C34878D82A}">
                    <a16:rowId xmlns:a16="http://schemas.microsoft.com/office/drawing/2014/main" val="10002"/>
                  </a:ext>
                </a:extLst>
              </a:tr>
              <a:tr h="1622215">
                <a:tc>
                  <a:txBody>
                    <a:bodyPr/>
                    <a:lstStyle/>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Psychologie ergonomique (PSYCD405)</a:t>
                      </a:r>
                    </a:p>
                    <a:p>
                      <a:pPr marL="179388" indent="-179388" eaLnBrk="1">
                        <a:lnSpc>
                          <a:spcPct val="93000"/>
                        </a:lnSpc>
                        <a:buClr>
                          <a:srgbClr val="000000"/>
                        </a:buClr>
                        <a:buSzPct val="100000"/>
                        <a:buFont typeface="Arial" panose="020B0604020202020204" pitchFamily="34" charset="0"/>
                        <a:buChar char="•"/>
                        <a:defRPr/>
                      </a:pPr>
                      <a:endParaRPr lang="fr-BE" altLang="en-US" sz="1800" dirty="0">
                        <a:latin typeface="Arial" charset="0"/>
                      </a:endParaRPr>
                    </a:p>
                  </a:txBody>
                  <a:tcPr marL="91435" marR="91435" marT="45712" marB="45712"/>
                </a:tc>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err="1">
                          <a:latin typeface="Arial" charset="0"/>
                        </a:rPr>
                        <a:t>Technology</a:t>
                      </a:r>
                      <a:r>
                        <a:rPr lang="fr-BE" altLang="en-US" sz="1800" baseline="0" dirty="0">
                          <a:latin typeface="Arial" charset="0"/>
                        </a:rPr>
                        <a:t> </a:t>
                      </a:r>
                      <a:r>
                        <a:rPr lang="fr-BE" altLang="en-US" sz="1800" baseline="0" dirty="0" err="1">
                          <a:latin typeface="Arial" charset="0"/>
                        </a:rPr>
                        <a:t>Acceptance</a:t>
                      </a:r>
                      <a:r>
                        <a:rPr lang="fr-BE" altLang="en-US" sz="1800" baseline="0" dirty="0">
                          <a:latin typeface="Arial" charset="0"/>
                        </a:rPr>
                        <a:t> : </a:t>
                      </a:r>
                      <a:r>
                        <a:rPr lang="fr-BE" altLang="en-US" sz="1800" dirty="0">
                          <a:latin typeface="Arial" charset="0"/>
                        </a:rPr>
                        <a:t>Etude des comportements des utilisateurs des </a:t>
                      </a:r>
                      <a:r>
                        <a:rPr lang="fr-BE" altLang="en-US" sz="1800" dirty="0" err="1">
                          <a:latin typeface="Arial" charset="0"/>
                        </a:rPr>
                        <a:t>TICs</a:t>
                      </a:r>
                      <a:r>
                        <a:rPr lang="fr-BE" altLang="en-US" sz="1800" baseline="0" dirty="0">
                          <a:latin typeface="Arial" charset="0"/>
                        </a:rPr>
                        <a:t> &amp; Techno. Intelligentes</a:t>
                      </a:r>
                      <a:endParaRPr lang="fr-BE" altLang="en-US" sz="1800" dirty="0">
                        <a:latin typeface="Arial" charset="0"/>
                      </a:endParaRPr>
                    </a:p>
                    <a:p>
                      <a:pPr marL="179388" marR="0" lvl="0" indent="-179388"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User </a:t>
                      </a:r>
                      <a:r>
                        <a:rPr lang="fr-BE" altLang="en-US" sz="1800" dirty="0" err="1">
                          <a:latin typeface="Arial" charset="0"/>
                        </a:rPr>
                        <a:t>Experience</a:t>
                      </a:r>
                      <a:endParaRPr lang="fr-BE" altLang="en-US" sz="1800" dirty="0">
                        <a:latin typeface="Arial" charset="0"/>
                      </a:endParaRPr>
                    </a:p>
                    <a:p>
                      <a:pPr marL="0" marR="0" lvl="0" indent="0"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None/>
                        <a:tabLst/>
                        <a:defRPr/>
                      </a:pPr>
                      <a:endParaRPr lang="fr-BE" altLang="en-US" sz="1800" dirty="0">
                        <a:latin typeface="Arial" charset="0"/>
                      </a:endParaRPr>
                    </a:p>
                  </a:txBody>
                  <a:tcPr marL="91435" marR="91435" marT="45712" marB="45712"/>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E2AD9973-624A-41F2-B8F4-F2A67B10FE26}"/>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Mathias COECKELBERGS</a:t>
            </a:r>
          </a:p>
        </p:txBody>
      </p:sp>
      <p:pic>
        <p:nvPicPr>
          <p:cNvPr id="44035" name="Mathias_photo.jpg">
            <a:extLst>
              <a:ext uri="{FF2B5EF4-FFF2-40B4-BE49-F238E27FC236}">
                <a16:creationId xmlns:a16="http://schemas.microsoft.com/office/drawing/2014/main" id="{DC27D345-A7A6-4E66-B9CE-3630D4D44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5" y="-12700"/>
            <a:ext cx="168433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aphicFrame>
        <p:nvGraphicFramePr>
          <p:cNvPr id="8" name="Table 169">
            <a:extLst>
              <a:ext uri="{FF2B5EF4-FFF2-40B4-BE49-F238E27FC236}">
                <a16:creationId xmlns:a16="http://schemas.microsoft.com/office/drawing/2014/main" id="{4F9E29D6-EA45-4826-8868-20C2961D20CF}"/>
              </a:ext>
            </a:extLst>
          </p:cNvPr>
          <p:cNvGraphicFramePr/>
          <p:nvPr/>
        </p:nvGraphicFramePr>
        <p:xfrm>
          <a:off x="900113" y="1890713"/>
          <a:ext cx="7912100" cy="4764087"/>
        </p:xfrm>
        <a:graphic>
          <a:graphicData uri="http://schemas.openxmlformats.org/drawingml/2006/table">
            <a:tbl>
              <a:tblPr/>
              <a:tblGrid>
                <a:gridCol w="3898748">
                  <a:extLst>
                    <a:ext uri="{9D8B030D-6E8A-4147-A177-3AD203B41FA5}">
                      <a16:colId xmlns:a16="http://schemas.microsoft.com/office/drawing/2014/main" val="20000"/>
                    </a:ext>
                  </a:extLst>
                </a:gridCol>
                <a:gridCol w="4013352">
                  <a:extLst>
                    <a:ext uri="{9D8B030D-6E8A-4147-A177-3AD203B41FA5}">
                      <a16:colId xmlns:a16="http://schemas.microsoft.com/office/drawing/2014/main" val="20001"/>
                    </a:ext>
                  </a:extLst>
                </a:gridCol>
              </a:tblGrid>
              <a:tr h="365736">
                <a:tc>
                  <a:txBody>
                    <a:bodyPr/>
                    <a:lstStyle/>
                    <a:p>
                      <a:pPr marL="285750" indent="-285750" algn="l">
                        <a:buSzPct val="100000"/>
                        <a:buFont typeface="Arial"/>
                        <a:buChar char="•"/>
                        <a:defRPr sz="1800" b="1">
                          <a:solidFill>
                            <a:srgbClr val="FFFFFF"/>
                          </a:solidFill>
                          <a:latin typeface="Arial"/>
                          <a:ea typeface="Arial"/>
                          <a:cs typeface="Arial"/>
                          <a:sym typeface="Arial"/>
                        </a:defRPr>
                      </a:pPr>
                      <a:r>
                        <a:rPr sz="1800"/>
                        <a:t>Contact</a:t>
                      </a:r>
                    </a:p>
                  </a:txBody>
                  <a:tcPr marL="45697" marR="45697" marT="45701" marB="45701" horzOverflow="overflow">
                    <a:lnB w="38100">
                      <a:solidFill>
                        <a:srgbClr val="FFFFFF"/>
                      </a:solidFill>
                    </a:lnB>
                    <a:solidFill>
                      <a:schemeClr val="accent1"/>
                    </a:solidFill>
                  </a:tcPr>
                </a:tc>
                <a:tc>
                  <a:txBody>
                    <a:bodyPr/>
                    <a:lstStyle/>
                    <a:p>
                      <a:pPr marL="285750" indent="-285750" algn="l">
                        <a:buSzPct val="100000"/>
                        <a:buFont typeface="Arial"/>
                        <a:buChar char="•"/>
                        <a:defRPr sz="1800" b="1">
                          <a:solidFill>
                            <a:srgbClr val="FFFFFF"/>
                          </a:solidFill>
                        </a:defRPr>
                      </a:pPr>
                      <a:r>
                        <a:rPr sz="1800"/>
                        <a:t>Profil</a:t>
                      </a:r>
                    </a:p>
                  </a:txBody>
                  <a:tcPr marL="45697" marR="45697" marT="45701" marB="45701" horzOverflow="overflow">
                    <a:lnB w="38100">
                      <a:solidFill>
                        <a:srgbClr val="FFFFFF"/>
                      </a:solidFill>
                    </a:lnB>
                    <a:solidFill>
                      <a:schemeClr val="accent1"/>
                    </a:solidFill>
                  </a:tcPr>
                </a:tc>
                <a:extLst>
                  <a:ext uri="{0D108BD9-81ED-4DB2-BD59-A6C34878D82A}">
                    <a16:rowId xmlns:a16="http://schemas.microsoft.com/office/drawing/2014/main" val="10000"/>
                  </a:ext>
                </a:extLst>
              </a:tr>
              <a:tr h="1193712">
                <a:tc>
                  <a:txBody>
                    <a:bodyPr/>
                    <a:lstStyle/>
                    <a:p>
                      <a:pPr marL="179387" indent="-179387" algn="l">
                        <a:lnSpc>
                          <a:spcPct val="93000"/>
                        </a:lnSpc>
                        <a:buClr>
                          <a:srgbClr val="000000"/>
                        </a:buClr>
                        <a:buSzPct val="100000"/>
                        <a:buFont typeface="Arial"/>
                        <a:buChar char="•"/>
                        <a:defRPr sz="1800">
                          <a:latin typeface="Arial"/>
                          <a:ea typeface="Arial"/>
                          <a:cs typeface="Arial"/>
                          <a:sym typeface="Arial"/>
                        </a:defRPr>
                      </a:pPr>
                      <a:r>
                        <a:rPr sz="1800" u="sng" dirty="0">
                          <a:solidFill>
                            <a:srgbClr val="0000FF"/>
                          </a:solidFill>
                          <a:uFill>
                            <a:solidFill>
                              <a:srgbClr val="0000FF"/>
                            </a:solidFill>
                          </a:uFill>
                          <a:hlinkClick r:id="rId3"/>
                        </a:rPr>
                        <a:t>mcoeckel@ulb.be</a:t>
                      </a:r>
                      <a:r>
                        <a:rPr sz="1800" dirty="0"/>
                        <a:t>  </a:t>
                      </a:r>
                    </a:p>
                    <a:p>
                      <a:pPr marL="179387" indent="-179387" algn="l">
                        <a:lnSpc>
                          <a:spcPct val="93000"/>
                        </a:lnSpc>
                        <a:buClr>
                          <a:srgbClr val="000000"/>
                        </a:buClr>
                        <a:buSzPct val="100000"/>
                        <a:buFont typeface="Arial"/>
                        <a:buChar char="•"/>
                        <a:defRPr sz="1800">
                          <a:latin typeface="Arial"/>
                          <a:ea typeface="Arial"/>
                          <a:cs typeface="Arial"/>
                          <a:sym typeface="Arial"/>
                        </a:defRPr>
                      </a:pPr>
                      <a:r>
                        <a:rPr sz="1800" dirty="0"/>
                        <a:t>02/650.44.58</a:t>
                      </a:r>
                    </a:p>
                    <a:p>
                      <a:pPr marL="179387" indent="-179387" algn="l">
                        <a:lnSpc>
                          <a:spcPct val="93000"/>
                        </a:lnSpc>
                        <a:buClr>
                          <a:srgbClr val="000000"/>
                        </a:buClr>
                        <a:buSzPct val="100000"/>
                        <a:buFont typeface="Arial"/>
                        <a:buChar char="•"/>
                        <a:defRPr sz="1800">
                          <a:latin typeface="Arial"/>
                          <a:ea typeface="Arial"/>
                          <a:cs typeface="Arial"/>
                          <a:sym typeface="Arial"/>
                        </a:defRPr>
                      </a:pPr>
                      <a:r>
                        <a:rPr sz="1800" dirty="0"/>
                        <a:t>Bureau DC11.203</a:t>
                      </a:r>
                    </a:p>
                  </a:txBody>
                  <a:tcPr marL="45697" marR="45697" marT="45701" marB="45701" horzOverflow="overflow">
                    <a:lnT w="38100">
                      <a:solidFill>
                        <a:srgbClr val="FFFFFF"/>
                      </a:solidFill>
                    </a:lnT>
                    <a:solidFill>
                      <a:srgbClr val="D0D8E8"/>
                    </a:solidFill>
                  </a:tcPr>
                </a:tc>
                <a:tc>
                  <a:txBody>
                    <a:bodyPr/>
                    <a:lstStyle/>
                    <a:p>
                      <a:pPr marL="179387" indent="-179387" algn="l">
                        <a:lnSpc>
                          <a:spcPct val="93000"/>
                        </a:lnSpc>
                        <a:buClr>
                          <a:srgbClr val="000000"/>
                        </a:buClr>
                        <a:buSzPct val="100000"/>
                        <a:buFont typeface="Arial"/>
                        <a:buChar char="•"/>
                        <a:defRPr sz="1800">
                          <a:latin typeface="Arial"/>
                          <a:ea typeface="Arial"/>
                          <a:cs typeface="Arial"/>
                          <a:sym typeface="Arial"/>
                        </a:defRPr>
                      </a:pPr>
                      <a:r>
                        <a:rPr sz="1800" dirty="0"/>
                        <a:t>Master </a:t>
                      </a:r>
                      <a:r>
                        <a:rPr sz="1800" dirty="0" err="1"/>
                        <a:t>en</a:t>
                      </a:r>
                      <a:r>
                        <a:rPr sz="1800" dirty="0"/>
                        <a:t> AI</a:t>
                      </a:r>
                    </a:p>
                    <a:p>
                      <a:pPr marL="179387" indent="-179387" algn="l">
                        <a:lnSpc>
                          <a:spcPct val="93000"/>
                        </a:lnSpc>
                        <a:buClr>
                          <a:srgbClr val="000000"/>
                        </a:buClr>
                        <a:buSzPct val="100000"/>
                        <a:buFont typeface="Arial"/>
                        <a:buChar char="•"/>
                        <a:defRPr sz="1800">
                          <a:latin typeface="Arial"/>
                          <a:ea typeface="Arial"/>
                          <a:cs typeface="Arial"/>
                          <a:sym typeface="Arial"/>
                        </a:defRPr>
                      </a:pPr>
                      <a:r>
                        <a:rPr lang="fr-BE" sz="1800" noProof="0" dirty="0"/>
                        <a:t>Assistant scientifique de la filière STIC</a:t>
                      </a:r>
                    </a:p>
                    <a:p>
                      <a:pPr marL="179387" indent="-179387" algn="l">
                        <a:lnSpc>
                          <a:spcPct val="93000"/>
                        </a:lnSpc>
                        <a:buClr>
                          <a:srgbClr val="000000"/>
                        </a:buClr>
                        <a:buSzPct val="100000"/>
                        <a:buFont typeface="Arial"/>
                        <a:buChar char="•"/>
                        <a:defRPr sz="1800">
                          <a:latin typeface="Arial"/>
                          <a:ea typeface="Arial"/>
                          <a:cs typeface="Arial"/>
                          <a:sym typeface="Arial"/>
                        </a:defRPr>
                      </a:pPr>
                      <a:r>
                        <a:rPr lang="fr-BE" sz="1800" noProof="0" dirty="0"/>
                        <a:t>Doctorant</a:t>
                      </a:r>
                    </a:p>
                  </a:txBody>
                  <a:tcPr marL="45697" marR="45697" marT="45701" marB="45701" horzOverflow="overflow">
                    <a:lnT w="38100">
                      <a:solidFill>
                        <a:srgbClr val="FFFFFF"/>
                      </a:solidFill>
                    </a:lnT>
                    <a:solidFill>
                      <a:srgbClr val="D0D8E8"/>
                    </a:solidFill>
                  </a:tcPr>
                </a:tc>
                <a:extLst>
                  <a:ext uri="{0D108BD9-81ED-4DB2-BD59-A6C34878D82A}">
                    <a16:rowId xmlns:a16="http://schemas.microsoft.com/office/drawing/2014/main" val="10001"/>
                  </a:ext>
                </a:extLst>
              </a:tr>
              <a:tr h="369905">
                <a:tc>
                  <a:txBody>
                    <a:bodyPr/>
                    <a:lstStyle/>
                    <a:p>
                      <a:pPr marL="285750" indent="-285750" algn="l">
                        <a:buSzPct val="100000"/>
                        <a:buFont typeface="Arial"/>
                        <a:buChar char="•"/>
                        <a:defRPr sz="1800" b="1">
                          <a:solidFill>
                            <a:srgbClr val="FFFFFF"/>
                          </a:solidFill>
                        </a:defRPr>
                      </a:pPr>
                      <a:r>
                        <a:rPr sz="1800"/>
                        <a:t>Enseignements</a:t>
                      </a:r>
                    </a:p>
                  </a:txBody>
                  <a:tcPr marL="45697" marR="45697" marT="45701" marB="45701" horzOverflow="overflow">
                    <a:solidFill>
                      <a:schemeClr val="accent1"/>
                    </a:solidFill>
                  </a:tcPr>
                </a:tc>
                <a:tc>
                  <a:txBody>
                    <a:bodyPr/>
                    <a:lstStyle/>
                    <a:p>
                      <a:pPr marL="285750" indent="-285750" algn="l">
                        <a:buSzPct val="100000"/>
                        <a:buFont typeface="Arial"/>
                        <a:buChar char="•"/>
                        <a:defRPr sz="1800" b="1">
                          <a:solidFill>
                            <a:srgbClr val="FFFFFF"/>
                          </a:solidFill>
                        </a:defRPr>
                      </a:pPr>
                      <a:r>
                        <a:rPr sz="1800"/>
                        <a:t>Recherches</a:t>
                      </a:r>
                    </a:p>
                  </a:txBody>
                  <a:tcPr marL="45697" marR="45697" marT="45701" marB="45701" horzOverflow="overflow">
                    <a:solidFill>
                      <a:schemeClr val="accent1"/>
                    </a:solidFill>
                  </a:tcPr>
                </a:tc>
                <a:extLst>
                  <a:ext uri="{0D108BD9-81ED-4DB2-BD59-A6C34878D82A}">
                    <a16:rowId xmlns:a16="http://schemas.microsoft.com/office/drawing/2014/main" val="10002"/>
                  </a:ext>
                </a:extLst>
              </a:tr>
              <a:tr h="2834734">
                <a:tc>
                  <a:txBody>
                    <a:bodyPr/>
                    <a:lstStyle/>
                    <a:p>
                      <a:pPr marL="179387" indent="-179387" algn="l">
                        <a:buSzPct val="100000"/>
                        <a:buFont typeface="Arial"/>
                        <a:buChar char="•"/>
                        <a:defRPr sz="1800">
                          <a:latin typeface="Arial"/>
                          <a:ea typeface="Arial"/>
                          <a:cs typeface="Arial"/>
                          <a:sym typeface="Arial"/>
                        </a:defRPr>
                      </a:pPr>
                      <a:r>
                        <a:rPr lang="fr-BE" sz="1800" noProof="0" dirty="0" err="1"/>
                        <a:t>Documentologie</a:t>
                      </a:r>
                      <a:r>
                        <a:rPr lang="fr-BE" sz="1800" noProof="0" dirty="0"/>
                        <a:t> (STICB410)</a:t>
                      </a:r>
                    </a:p>
                    <a:p>
                      <a:pPr marL="179387" indent="-179387" algn="l">
                        <a:buSzPct val="100000"/>
                        <a:buFont typeface="Arial"/>
                        <a:buChar char="•"/>
                        <a:defRPr sz="1800">
                          <a:latin typeface="Arial"/>
                          <a:ea typeface="Arial"/>
                          <a:cs typeface="Arial"/>
                          <a:sym typeface="Arial"/>
                        </a:defRPr>
                      </a:pPr>
                      <a:r>
                        <a:rPr lang="fr-BE" sz="1800" noProof="0" dirty="0"/>
                        <a:t>Architecture des systèmes d'information (STICB415)</a:t>
                      </a:r>
                    </a:p>
                    <a:p>
                      <a:pPr marL="179387" indent="-179387" algn="l">
                        <a:buSzPct val="100000"/>
                        <a:buFont typeface="Arial"/>
                        <a:buChar char="•"/>
                        <a:defRPr sz="1800">
                          <a:latin typeface="Arial"/>
                          <a:ea typeface="Arial"/>
                          <a:cs typeface="Arial"/>
                          <a:sym typeface="Arial"/>
                        </a:defRPr>
                      </a:pPr>
                      <a:r>
                        <a:rPr lang="fr-BE" sz="1800" noProof="0" dirty="0"/>
                        <a:t>Automatique documentaire (STICB445)</a:t>
                      </a:r>
                    </a:p>
                    <a:p>
                      <a:pPr marL="179387" indent="-179387" algn="l">
                        <a:buSzPct val="100000"/>
                        <a:buFont typeface="Arial"/>
                        <a:buChar char="•"/>
                        <a:defRPr sz="1800">
                          <a:latin typeface="Arial"/>
                          <a:ea typeface="Arial"/>
                          <a:cs typeface="Arial"/>
                          <a:sym typeface="Arial"/>
                        </a:defRPr>
                      </a:pPr>
                      <a:r>
                        <a:rPr lang="fr-BE" sz="1800" noProof="0" dirty="0"/>
                        <a:t>Modélisation numérique (STICB525)</a:t>
                      </a:r>
                    </a:p>
                    <a:p>
                      <a:pPr marL="179387" indent="-179387" algn="l">
                        <a:buSzPct val="100000"/>
                        <a:buFont typeface="Arial"/>
                        <a:buChar char="•"/>
                        <a:defRPr sz="1800">
                          <a:latin typeface="Arial"/>
                          <a:ea typeface="Arial"/>
                          <a:cs typeface="Arial"/>
                          <a:sym typeface="Arial"/>
                        </a:defRPr>
                      </a:pPr>
                      <a:r>
                        <a:rPr lang="fr-BE" sz="1800" noProof="0" dirty="0"/>
                        <a:t>Qualité de l’information (STICB510)</a:t>
                      </a:r>
                    </a:p>
                    <a:p>
                      <a:pPr marL="179387" indent="-179387" algn="l">
                        <a:buSzPct val="100000"/>
                        <a:buFont typeface="Arial"/>
                        <a:buChar char="•"/>
                        <a:defRPr sz="1800">
                          <a:latin typeface="Arial"/>
                          <a:ea typeface="Arial"/>
                          <a:cs typeface="Arial"/>
                          <a:sym typeface="Arial"/>
                        </a:defRPr>
                      </a:pPr>
                      <a:r>
                        <a:rPr lang="fr-BE" sz="1800" noProof="0" dirty="0"/>
                        <a:t>Visualisation des données (STICB540)</a:t>
                      </a:r>
                    </a:p>
                  </a:txBody>
                  <a:tcPr marL="45697" marR="45697" marT="45701" marB="45701" horzOverflow="overflow">
                    <a:solidFill>
                      <a:srgbClr val="D0D8E8"/>
                    </a:solidFill>
                  </a:tcPr>
                </a:tc>
                <a:tc>
                  <a:txBody>
                    <a:bodyPr/>
                    <a:lstStyle/>
                    <a:p>
                      <a:pPr marL="179387" indent="-179387" algn="l">
                        <a:lnSpc>
                          <a:spcPct val="93000"/>
                        </a:lnSpc>
                        <a:buClr>
                          <a:srgbClr val="000000"/>
                        </a:buClr>
                        <a:buSzPct val="100000"/>
                        <a:buFont typeface="Arial"/>
                        <a:buChar char="•"/>
                        <a:defRPr sz="1800">
                          <a:latin typeface="Arial"/>
                          <a:ea typeface="Arial"/>
                          <a:cs typeface="Arial"/>
                          <a:sym typeface="Arial"/>
                        </a:defRPr>
                      </a:pPr>
                      <a:r>
                        <a:rPr lang="fr-BE" sz="1800" noProof="0" dirty="0"/>
                        <a:t>Traitement des langues anciennes, notamment l’hébreu et l’araméen</a:t>
                      </a:r>
                    </a:p>
                    <a:p>
                      <a:pPr marL="179387" indent="-179387" algn="l">
                        <a:lnSpc>
                          <a:spcPct val="93000"/>
                        </a:lnSpc>
                        <a:buClr>
                          <a:srgbClr val="000000"/>
                        </a:buClr>
                        <a:buSzPct val="100000"/>
                        <a:buFont typeface="Arial"/>
                        <a:buChar char="•"/>
                        <a:defRPr sz="1800">
                          <a:latin typeface="Arial"/>
                          <a:ea typeface="Arial"/>
                          <a:cs typeface="Arial"/>
                          <a:sym typeface="Arial"/>
                        </a:defRPr>
                      </a:pPr>
                      <a:r>
                        <a:rPr lang="fr-BE" sz="1800" noProof="0" dirty="0"/>
                        <a:t>Méthodes de Machine Learning (Topic </a:t>
                      </a:r>
                      <a:r>
                        <a:rPr lang="fr-BE" sz="1800" noProof="0" dirty="0" err="1"/>
                        <a:t>Modelling</a:t>
                      </a:r>
                      <a:r>
                        <a:rPr lang="fr-BE" sz="1800" noProof="0" dirty="0"/>
                        <a:t>, Word </a:t>
                      </a:r>
                      <a:r>
                        <a:rPr lang="fr-BE" sz="1800" noProof="0" dirty="0" err="1"/>
                        <a:t>Embeddings</a:t>
                      </a:r>
                      <a:r>
                        <a:rPr lang="fr-BE" sz="1800" noProof="0" dirty="0"/>
                        <a:t>) </a:t>
                      </a:r>
                    </a:p>
                    <a:p>
                      <a:pPr marL="179387" indent="-179387" algn="l">
                        <a:lnSpc>
                          <a:spcPct val="93000"/>
                        </a:lnSpc>
                        <a:buClr>
                          <a:srgbClr val="000000"/>
                        </a:buClr>
                        <a:buSzPct val="100000"/>
                        <a:buFont typeface="Arial"/>
                        <a:buChar char="•"/>
                        <a:defRPr sz="1800">
                          <a:latin typeface="Arial"/>
                          <a:ea typeface="Arial"/>
                          <a:cs typeface="Arial"/>
                          <a:sym typeface="Arial"/>
                        </a:defRPr>
                      </a:pPr>
                      <a:r>
                        <a:rPr lang="fr-BE" sz="1800" noProof="0" dirty="0"/>
                        <a:t>Web sémantique </a:t>
                      </a:r>
                    </a:p>
                  </a:txBody>
                  <a:tcPr marL="45697" marR="45697" marT="45701" marB="45701" horzOverflow="overflow">
                    <a:solidFill>
                      <a:srgbClr val="D0D8E8"/>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a:extLst>
              <a:ext uri="{FF2B5EF4-FFF2-40B4-BE49-F238E27FC236}">
                <a16:creationId xmlns:a16="http://schemas.microsoft.com/office/drawing/2014/main" id="{60929FDF-052E-454D-B5FB-DF3C6EB19A9E}"/>
              </a:ext>
            </a:extLst>
          </p:cNvPr>
          <p:cNvSpPr>
            <a:spLocks noGrp="1"/>
          </p:cNvSpPr>
          <p:nvPr>
            <p:ph type="title"/>
          </p:nvPr>
        </p:nvSpPr>
        <p:spPr/>
        <p:txBody>
          <a:bodyPr/>
          <a:lstStyle/>
          <a:p>
            <a:pPr eaLnBrk="1">
              <a:lnSpc>
                <a:spcPct val="93000"/>
              </a:lnSpc>
              <a:buClr>
                <a:srgbClr val="000000"/>
              </a:buClr>
              <a:buFont typeface="Times New Roman" panose="02020603050405020304" pitchFamily="18" charset="0"/>
              <a:buNone/>
            </a:pPr>
            <a:r>
              <a:rPr lang="fr-BE" altLang="en-US" sz="3600">
                <a:latin typeface="Arial" panose="020B0604020202020204" pitchFamily="34" charset="0"/>
                <a:ea typeface="ヒラギノ角ゴ Pro W3"/>
                <a:cs typeface="ヒラギノ角ゴ Pro W3"/>
              </a:rPr>
              <a:t>Manon LEGRAND</a:t>
            </a:r>
          </a:p>
        </p:txBody>
      </p:sp>
      <p:graphicFrame>
        <p:nvGraphicFramePr>
          <p:cNvPr id="8" name="Table 169">
            <a:extLst>
              <a:ext uri="{FF2B5EF4-FFF2-40B4-BE49-F238E27FC236}">
                <a16:creationId xmlns:a16="http://schemas.microsoft.com/office/drawing/2014/main" id="{46D7BD76-96D3-42AF-9A13-D9BC8888DEFD}"/>
              </a:ext>
            </a:extLst>
          </p:cNvPr>
          <p:cNvGraphicFramePr/>
          <p:nvPr/>
        </p:nvGraphicFramePr>
        <p:xfrm>
          <a:off x="917575" y="2565400"/>
          <a:ext cx="7912100" cy="3676650"/>
        </p:xfrm>
        <a:graphic>
          <a:graphicData uri="http://schemas.openxmlformats.org/drawingml/2006/table">
            <a:tbl>
              <a:tblPr/>
              <a:tblGrid>
                <a:gridCol w="3898748">
                  <a:extLst>
                    <a:ext uri="{9D8B030D-6E8A-4147-A177-3AD203B41FA5}">
                      <a16:colId xmlns:a16="http://schemas.microsoft.com/office/drawing/2014/main" val="20000"/>
                    </a:ext>
                  </a:extLst>
                </a:gridCol>
                <a:gridCol w="4013352">
                  <a:extLst>
                    <a:ext uri="{9D8B030D-6E8A-4147-A177-3AD203B41FA5}">
                      <a16:colId xmlns:a16="http://schemas.microsoft.com/office/drawing/2014/main" val="20001"/>
                    </a:ext>
                  </a:extLst>
                </a:gridCol>
              </a:tblGrid>
              <a:tr h="365767">
                <a:tc>
                  <a:txBody>
                    <a:bodyPr/>
                    <a:lstStyle/>
                    <a:p>
                      <a:pPr marL="285750" indent="-285750" algn="l">
                        <a:buSzPct val="100000"/>
                        <a:buFont typeface="Arial"/>
                        <a:buChar char="•"/>
                        <a:defRPr sz="1800" b="1">
                          <a:solidFill>
                            <a:srgbClr val="FFFFFF"/>
                          </a:solidFill>
                          <a:latin typeface="Arial"/>
                          <a:ea typeface="Arial"/>
                          <a:cs typeface="Arial"/>
                          <a:sym typeface="Arial"/>
                        </a:defRPr>
                      </a:pPr>
                      <a:r>
                        <a:rPr sz="1800"/>
                        <a:t>Contact</a:t>
                      </a:r>
                    </a:p>
                  </a:txBody>
                  <a:tcPr marL="45697" marR="45697" marT="45707" marB="45707" horzOverflow="overflow">
                    <a:lnB w="38100">
                      <a:solidFill>
                        <a:srgbClr val="FFFFFF"/>
                      </a:solidFill>
                    </a:lnB>
                    <a:solidFill>
                      <a:schemeClr val="accent1"/>
                    </a:solidFill>
                  </a:tcPr>
                </a:tc>
                <a:tc>
                  <a:txBody>
                    <a:bodyPr/>
                    <a:lstStyle/>
                    <a:p>
                      <a:pPr marL="285750" indent="-285750" algn="l">
                        <a:buSzPct val="100000"/>
                        <a:buFont typeface="Arial"/>
                        <a:buChar char="•"/>
                        <a:defRPr sz="1800" b="1">
                          <a:solidFill>
                            <a:srgbClr val="FFFFFF"/>
                          </a:solidFill>
                        </a:defRPr>
                      </a:pPr>
                      <a:r>
                        <a:rPr sz="1800" dirty="0" err="1"/>
                        <a:t>Profil</a:t>
                      </a:r>
                      <a:endParaRPr sz="1800" dirty="0"/>
                    </a:p>
                  </a:txBody>
                  <a:tcPr marL="45697" marR="45697" marT="45707" marB="45707" horzOverflow="overflow">
                    <a:lnB w="38100">
                      <a:solidFill>
                        <a:srgbClr val="FFFFFF"/>
                      </a:solidFill>
                    </a:lnB>
                    <a:solidFill>
                      <a:schemeClr val="accent1"/>
                    </a:solidFill>
                  </a:tcPr>
                </a:tc>
                <a:extLst>
                  <a:ext uri="{0D108BD9-81ED-4DB2-BD59-A6C34878D82A}">
                    <a16:rowId xmlns:a16="http://schemas.microsoft.com/office/drawing/2014/main" val="10000"/>
                  </a:ext>
                </a:extLst>
              </a:tr>
              <a:tr h="872699">
                <a:tc>
                  <a:txBody>
                    <a:bodyPr/>
                    <a:lstStyle/>
                    <a:p>
                      <a:pPr marL="179387" indent="-179387" algn="l">
                        <a:lnSpc>
                          <a:spcPct val="93000"/>
                        </a:lnSpc>
                        <a:buClr>
                          <a:srgbClr val="000000"/>
                        </a:buClr>
                        <a:buSzPct val="100000"/>
                        <a:buFont typeface="Arial"/>
                        <a:buChar char="•"/>
                        <a:defRPr sz="1800">
                          <a:latin typeface="Arial"/>
                          <a:ea typeface="Arial"/>
                          <a:cs typeface="Arial"/>
                          <a:sym typeface="Arial"/>
                        </a:defRPr>
                      </a:pPr>
                      <a:r>
                        <a:rPr lang="en-GB" sz="1800" b="0" i="0" kern="1200" dirty="0" err="1">
                          <a:solidFill>
                            <a:schemeClr val="tx1"/>
                          </a:solidFill>
                          <a:effectLst/>
                          <a:latin typeface="Arial" panose="020B0604020202020204" pitchFamily="34" charset="0"/>
                          <a:ea typeface="+mn-ea"/>
                          <a:cs typeface="Arial" panose="020B0604020202020204" pitchFamily="34" charset="0"/>
                          <a:sym typeface="Arial"/>
                          <a:hlinkClick r:id="rId2"/>
                        </a:rPr>
                        <a:t>manolegr@ulb</a:t>
                      </a:r>
                      <a:r>
                        <a:rPr lang="en-GB" sz="1800" b="0" i="0" kern="1200" dirty="0">
                          <a:solidFill>
                            <a:schemeClr val="tx1"/>
                          </a:solidFill>
                          <a:effectLst/>
                          <a:latin typeface="Arial" panose="020B0604020202020204" pitchFamily="34" charset="0"/>
                          <a:ea typeface="+mn-ea"/>
                          <a:cs typeface="Arial" panose="020B0604020202020204" pitchFamily="34" charset="0"/>
                          <a:sym typeface="Arial"/>
                          <a:hlinkClick r:id="rId2"/>
                        </a:rPr>
                        <a:t>. be</a:t>
                      </a:r>
                      <a:r>
                        <a:rPr sz="1800" dirty="0">
                          <a:latin typeface="Arial" panose="020B0604020202020204" pitchFamily="34" charset="0"/>
                          <a:cs typeface="Arial" panose="020B0604020202020204" pitchFamily="34" charset="0"/>
                        </a:rPr>
                        <a:t> </a:t>
                      </a:r>
                    </a:p>
                  </a:txBody>
                  <a:tcPr marL="45697" marR="45697" marT="45707" marB="45707" horzOverflow="overflow">
                    <a:lnT w="38100">
                      <a:solidFill>
                        <a:srgbClr val="FFFFFF"/>
                      </a:solidFill>
                    </a:lnT>
                    <a:solidFill>
                      <a:srgbClr val="D0D8E8"/>
                    </a:solidFill>
                  </a:tcPr>
                </a:tc>
                <a:tc>
                  <a:txBody>
                    <a:bodyPr/>
                    <a:lstStyle/>
                    <a:p>
                      <a:pPr marL="179387" indent="-179387" algn="l">
                        <a:lnSpc>
                          <a:spcPct val="93000"/>
                        </a:lnSpc>
                        <a:buClr>
                          <a:srgbClr val="000000"/>
                        </a:buClr>
                        <a:buSzPct val="100000"/>
                        <a:buFont typeface="Arial"/>
                        <a:buChar char="•"/>
                        <a:defRPr sz="1800">
                          <a:latin typeface="Arial"/>
                          <a:ea typeface="Arial"/>
                          <a:cs typeface="Arial"/>
                          <a:sym typeface="Arial"/>
                        </a:defRPr>
                      </a:pPr>
                      <a:r>
                        <a:rPr sz="1800" dirty="0"/>
                        <a:t>Master </a:t>
                      </a:r>
                      <a:r>
                        <a:rPr sz="1800" dirty="0" err="1"/>
                        <a:t>en</a:t>
                      </a:r>
                      <a:r>
                        <a:rPr sz="1800" dirty="0"/>
                        <a:t> </a:t>
                      </a:r>
                      <a:r>
                        <a:rPr lang="nl-BE" sz="1800" dirty="0"/>
                        <a:t>Informatique</a:t>
                      </a:r>
                      <a:endParaRPr sz="1800" dirty="0"/>
                    </a:p>
                    <a:p>
                      <a:pPr marL="179387" indent="-179387" algn="l">
                        <a:lnSpc>
                          <a:spcPct val="93000"/>
                        </a:lnSpc>
                        <a:buClr>
                          <a:srgbClr val="000000"/>
                        </a:buClr>
                        <a:buSzPct val="100000"/>
                        <a:buFont typeface="Arial"/>
                        <a:buChar char="•"/>
                        <a:defRPr sz="1800">
                          <a:latin typeface="Arial"/>
                          <a:ea typeface="Arial"/>
                          <a:cs typeface="Arial"/>
                          <a:sym typeface="Arial"/>
                        </a:defRPr>
                      </a:pPr>
                      <a:r>
                        <a:rPr lang="fr-BE" sz="1800" noProof="0" dirty="0"/>
                        <a:t>Assistante pour les enseignements techniques</a:t>
                      </a:r>
                    </a:p>
                  </a:txBody>
                  <a:tcPr marL="45697" marR="45697" marT="45707" marB="45707" horzOverflow="overflow">
                    <a:lnT w="38100">
                      <a:solidFill>
                        <a:srgbClr val="FFFFFF"/>
                      </a:solidFill>
                    </a:lnT>
                    <a:solidFill>
                      <a:srgbClr val="D0D8E8"/>
                    </a:solidFill>
                  </a:tcPr>
                </a:tc>
                <a:extLst>
                  <a:ext uri="{0D108BD9-81ED-4DB2-BD59-A6C34878D82A}">
                    <a16:rowId xmlns:a16="http://schemas.microsoft.com/office/drawing/2014/main" val="10001"/>
                  </a:ext>
                </a:extLst>
              </a:tr>
              <a:tr h="365767">
                <a:tc>
                  <a:txBody>
                    <a:bodyPr/>
                    <a:lstStyle/>
                    <a:p>
                      <a:pPr marL="285750" indent="-285750" algn="l">
                        <a:buSzPct val="100000"/>
                        <a:buFont typeface="Arial"/>
                        <a:buChar char="•"/>
                        <a:defRPr sz="1800" b="1">
                          <a:solidFill>
                            <a:srgbClr val="FFFFFF"/>
                          </a:solidFill>
                        </a:defRPr>
                      </a:pPr>
                      <a:r>
                        <a:rPr sz="1800" dirty="0" err="1"/>
                        <a:t>Enseignements</a:t>
                      </a:r>
                      <a:endParaRPr sz="1800" dirty="0"/>
                    </a:p>
                  </a:txBody>
                  <a:tcPr marL="45697" marR="45697" marT="45707" marB="45707" horzOverflow="overflow">
                    <a:solidFill>
                      <a:schemeClr val="accent1"/>
                    </a:solidFill>
                  </a:tcPr>
                </a:tc>
                <a:tc>
                  <a:txBody>
                    <a:bodyPr/>
                    <a:lstStyle/>
                    <a:p>
                      <a:pPr marL="285750" indent="-285750" algn="l">
                        <a:buSzPct val="100000"/>
                        <a:buFont typeface="Arial"/>
                        <a:buChar char="•"/>
                        <a:defRPr sz="1800" b="1">
                          <a:solidFill>
                            <a:srgbClr val="FFFFFF"/>
                          </a:solidFill>
                        </a:defRPr>
                      </a:pPr>
                      <a:r>
                        <a:rPr sz="1800" dirty="0" err="1"/>
                        <a:t>Recherches</a:t>
                      </a:r>
                      <a:endParaRPr sz="1800" dirty="0"/>
                    </a:p>
                  </a:txBody>
                  <a:tcPr marL="45697" marR="45697" marT="45707" marB="45707" horzOverflow="overflow">
                    <a:solidFill>
                      <a:schemeClr val="accent1"/>
                    </a:solidFill>
                  </a:tcPr>
                </a:tc>
                <a:extLst>
                  <a:ext uri="{0D108BD9-81ED-4DB2-BD59-A6C34878D82A}">
                    <a16:rowId xmlns:a16="http://schemas.microsoft.com/office/drawing/2014/main" val="10002"/>
                  </a:ext>
                </a:extLst>
              </a:tr>
              <a:tr h="2072417">
                <a:tc>
                  <a:txBody>
                    <a:bodyPr/>
                    <a:lstStyle/>
                    <a:p>
                      <a:pPr marL="179388" indent="-179388" eaLnBrk="1">
                        <a:lnSpc>
                          <a:spcPct val="93000"/>
                        </a:lnSpc>
                        <a:buClr>
                          <a:srgbClr val="000000"/>
                        </a:buClr>
                        <a:buSzPct val="100000"/>
                        <a:buFont typeface="Arial" panose="020B0604020202020204" pitchFamily="34" charset="0"/>
                        <a:buChar char="•"/>
                        <a:defRPr/>
                      </a:pPr>
                      <a:r>
                        <a:rPr lang="fr-BE" altLang="en-US" sz="1800" dirty="0">
                          <a:latin typeface="Arial" charset="0"/>
                        </a:rPr>
                        <a:t>Algorithmes et programmation I et II (STICB450 et 455)</a:t>
                      </a:r>
                    </a:p>
                    <a:p>
                      <a:pPr marL="180975" indent="-180975" eaLnBrk="1">
                        <a:lnSpc>
                          <a:spcPct val="93000"/>
                        </a:lnSpc>
                        <a:buClr>
                          <a:srgbClr val="000000"/>
                        </a:buClr>
                        <a:buSzPct val="100000"/>
                        <a:buFont typeface="Arial" panose="020B0604020202020204" pitchFamily="34" charset="0"/>
                        <a:buChar char="•"/>
                        <a:defRPr/>
                      </a:pPr>
                      <a:r>
                        <a:rPr lang="fr-BE" altLang="en-US" sz="1800" dirty="0">
                          <a:latin typeface="Arial" charset="0"/>
                        </a:rPr>
                        <a:t>Banques de données (STICB405) </a:t>
                      </a:r>
                    </a:p>
                    <a:p>
                      <a:pPr marL="180975" marR="0" lvl="0" indent="-180975" algn="l" defTabSz="914400" rtl="0" eaLnBrk="1" fontAlgn="auto" latinLnBrk="0" hangingPunct="1">
                        <a:lnSpc>
                          <a:spcPct val="93000"/>
                        </a:lnSpc>
                        <a:spcBef>
                          <a:spcPts val="0"/>
                        </a:spcBef>
                        <a:spcAft>
                          <a:spcPts val="0"/>
                        </a:spcAft>
                        <a:buClr>
                          <a:srgbClr val="000000"/>
                        </a:buClr>
                        <a:buSzPct val="100000"/>
                        <a:buFont typeface="Arial" panose="020B0604020202020204" pitchFamily="34" charset="0"/>
                        <a:buChar char="•"/>
                        <a:tabLst/>
                        <a:defRPr/>
                      </a:pPr>
                      <a:r>
                        <a:rPr lang="fr-BE" altLang="en-US" sz="1800" dirty="0">
                          <a:latin typeface="Arial" charset="0"/>
                        </a:rPr>
                        <a:t>Conception et gestion des banques de données (STICB505)</a:t>
                      </a:r>
                    </a:p>
                  </a:txBody>
                  <a:tcPr marL="45697" marR="45697" marT="45707" marB="45707" horzOverflow="overflow">
                    <a:solidFill>
                      <a:srgbClr val="D0D8E8"/>
                    </a:solidFill>
                  </a:tcPr>
                </a:tc>
                <a:tc>
                  <a:txBody>
                    <a:bodyPr/>
                    <a:lstStyle/>
                    <a:p>
                      <a:pPr marL="179387" indent="-179387" algn="l">
                        <a:lnSpc>
                          <a:spcPct val="93000"/>
                        </a:lnSpc>
                        <a:buClr>
                          <a:srgbClr val="000000"/>
                        </a:buClr>
                        <a:buSzPct val="100000"/>
                        <a:buFont typeface="Arial"/>
                        <a:buChar char="•"/>
                        <a:defRPr sz="1800">
                          <a:latin typeface="Arial"/>
                          <a:ea typeface="Arial"/>
                          <a:cs typeface="Arial"/>
                          <a:sym typeface="Arial"/>
                        </a:defRPr>
                      </a:pPr>
                      <a:r>
                        <a:rPr lang="en-GB" sz="1800" b="0" i="0" u="none" strike="noStrike" kern="1200" dirty="0">
                          <a:solidFill>
                            <a:schemeClr val="tx1"/>
                          </a:solidFill>
                          <a:effectLst/>
                          <a:latin typeface="Arial" panose="020B0604020202020204" pitchFamily="34" charset="0"/>
                          <a:ea typeface="+mn-ea"/>
                          <a:cs typeface="Arial" panose="020B0604020202020204" pitchFamily="34" charset="0"/>
                          <a:sym typeface="Arial"/>
                        </a:rPr>
                        <a:t>Software engineering/architecture</a:t>
                      </a:r>
                      <a:endParaRPr lang="fr-BE" sz="1800" noProof="0" dirty="0">
                        <a:latin typeface="Arial" panose="020B0604020202020204" pitchFamily="34" charset="0"/>
                        <a:cs typeface="Arial" panose="020B0604020202020204" pitchFamily="34" charset="0"/>
                      </a:endParaRPr>
                    </a:p>
                  </a:txBody>
                  <a:tcPr marL="45697" marR="45697" marT="45707" marB="45707" horzOverflow="overflow">
                    <a:solidFill>
                      <a:srgbClr val="D0D8E8"/>
                    </a:solidFill>
                  </a:tcPr>
                </a:tc>
                <a:extLst>
                  <a:ext uri="{0D108BD9-81ED-4DB2-BD59-A6C34878D82A}">
                    <a16:rowId xmlns:a16="http://schemas.microsoft.com/office/drawing/2014/main" val="10003"/>
                  </a:ext>
                </a:extLst>
              </a:tr>
            </a:tbl>
          </a:graphicData>
        </a:graphic>
      </p:graphicFrame>
      <p:pic>
        <p:nvPicPr>
          <p:cNvPr id="45076" name="Picture 1">
            <a:extLst>
              <a:ext uri="{FF2B5EF4-FFF2-40B4-BE49-F238E27FC236}">
                <a16:creationId xmlns:a16="http://schemas.microsoft.com/office/drawing/2014/main" id="{A9BAF530-D091-4044-B917-C29C77F09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7002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289A-6AC3-40A9-954B-3EB71A31DF54}"/>
              </a:ext>
            </a:extLst>
          </p:cNvPr>
          <p:cNvSpPr>
            <a:spLocks noGrp="1"/>
          </p:cNvSpPr>
          <p:nvPr>
            <p:ph type="title"/>
          </p:nvPr>
        </p:nvSpPr>
        <p:spPr>
          <a:xfrm>
            <a:off x="1116013" y="4424363"/>
            <a:ext cx="7772400" cy="822325"/>
          </a:xfrm>
        </p:spPr>
        <p:txBody>
          <a:bodyPr/>
          <a:lstStyle/>
          <a:p>
            <a:pPr>
              <a:defRPr/>
            </a:pPr>
            <a:r>
              <a:rPr lang="fr-BE" sz="3200" b="0" dirty="0">
                <a:latin typeface="Arial Black" panose="020B0A04020102020204" pitchFamily="34" charset="0"/>
              </a:rPr>
              <a:t>SPECIFICITES &amp; atouts</a:t>
            </a:r>
            <a:endParaRPr lang="en-US" sz="3200" b="0" dirty="0">
              <a:latin typeface="Arial Black" panose="020B0A04020102020204" pitchFamily="34" charset="0"/>
            </a:endParaRPr>
          </a:p>
        </p:txBody>
      </p:sp>
      <p:sp>
        <p:nvSpPr>
          <p:cNvPr id="3" name="Text Placeholder 2">
            <a:extLst>
              <a:ext uri="{FF2B5EF4-FFF2-40B4-BE49-F238E27FC236}">
                <a16:creationId xmlns:a16="http://schemas.microsoft.com/office/drawing/2014/main" id="{A69ACE3D-7C90-48C3-9406-1C3E10A2C7E3}"/>
              </a:ext>
            </a:extLst>
          </p:cNvPr>
          <p:cNvSpPr>
            <a:spLocks noGrp="1"/>
          </p:cNvSpPr>
          <p:nvPr>
            <p:ph type="body" idx="1"/>
          </p:nvPr>
        </p:nvSpPr>
        <p:spPr>
          <a:xfrm>
            <a:off x="1116013" y="3357563"/>
            <a:ext cx="7772400" cy="1066800"/>
          </a:xfrm>
        </p:spPr>
        <p:txBody>
          <a:bodyPr/>
          <a:lstStyle/>
          <a:p>
            <a:pPr>
              <a:defRPr/>
            </a:pPr>
            <a:r>
              <a:rPr lang="fr-BE" sz="3200" dirty="0">
                <a:latin typeface="Arial" panose="020B0604020202020204" pitchFamily="34" charset="0"/>
                <a:cs typeface="Arial" panose="020B0604020202020204" pitchFamily="34" charset="0"/>
              </a:rPr>
              <a:t>Le Master en STIC</a:t>
            </a:r>
            <a:endParaRPr lang="en-US" sz="3200" dirty="0">
              <a:latin typeface="Arial" panose="020B0604020202020204" pitchFamily="34" charset="0"/>
              <a:cs typeface="Arial" panose="020B0604020202020204" pitchFamily="34" charset="0"/>
            </a:endParaRPr>
          </a:p>
        </p:txBody>
      </p:sp>
      <p:pic>
        <p:nvPicPr>
          <p:cNvPr id="9220" name="Picture 6" descr="DS 9 : Sciences et Technologies de l'Information et de la Communication">
            <a:extLst>
              <a:ext uri="{FF2B5EF4-FFF2-40B4-BE49-F238E27FC236}">
                <a16:creationId xmlns:a16="http://schemas.microsoft.com/office/drawing/2014/main" id="{D63343DC-BAF7-4A1D-8815-51D1E4AC2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620713"/>
            <a:ext cx="5545138"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ge 5">
            <a:extLst>
              <a:ext uri="{FF2B5EF4-FFF2-40B4-BE49-F238E27FC236}">
                <a16:creationId xmlns:a16="http://schemas.microsoft.com/office/drawing/2014/main" id="{951346C9-5147-47D0-B088-CD25A9BE9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0B599093-FFD0-4EDF-B441-AD619E9E4D43}"/>
              </a:ext>
            </a:extLst>
          </p:cNvPr>
          <p:cNvSpPr>
            <a:spLocks noGrp="1"/>
          </p:cNvSpPr>
          <p:nvPr>
            <p:ph type="title" idx="4294967295"/>
          </p:nvPr>
        </p:nvSpPr>
        <p:spPr>
          <a:xfrm>
            <a:off x="455613" y="263525"/>
            <a:ext cx="8229600" cy="1089025"/>
          </a:xfrm>
        </p:spPr>
        <p:txBody>
          <a:bodyPr tIns="35470"/>
          <a:lstStyle/>
          <a:p>
            <a:pPr eaLnBrk="1">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cs typeface="ヒラギノ角ゴ Pro W3"/>
              </a:rPr>
              <a:t>Doctorant</a:t>
            </a:r>
          </a:p>
        </p:txBody>
      </p:sp>
      <p:sp>
        <p:nvSpPr>
          <p:cNvPr id="43010" name="Rectangle 2">
            <a:extLst>
              <a:ext uri="{FF2B5EF4-FFF2-40B4-BE49-F238E27FC236}">
                <a16:creationId xmlns:a16="http://schemas.microsoft.com/office/drawing/2014/main" id="{A1BDC5BB-C9C0-4905-AB6C-EF1976E25302}"/>
              </a:ext>
            </a:extLst>
          </p:cNvPr>
          <p:cNvSpPr>
            <a:spLocks noGrp="1" noChangeArrowheads="1"/>
          </p:cNvSpPr>
          <p:nvPr>
            <p:ph type="body" idx="4294967295"/>
          </p:nvPr>
        </p:nvSpPr>
        <p:spPr>
          <a:xfrm>
            <a:off x="455613" y="1503363"/>
            <a:ext cx="8229600" cy="3784600"/>
          </a:xfrm>
        </p:spPr>
        <p:txBody>
          <a:bodyPr/>
          <a:lstStyle/>
          <a:p>
            <a:pPr marL="391556" indent="-293667" eaLnBrk="1">
              <a:buSzPct val="45000"/>
              <a:buFont typeface="Arial" panose="020B0604020202020204" pitchFamily="34" charset="0"/>
              <a:buNone/>
              <a:tabLst>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Lst>
              <a:defRPr/>
            </a:pPr>
            <a:endParaRPr lang="fr-BE" altLang="en-US" dirty="0"/>
          </a:p>
          <a:p>
            <a:pPr marL="391556" indent="-293667" eaLnBrk="1">
              <a:buSzPct val="45000"/>
              <a:buFont typeface="Arial" panose="020B0604020202020204" pitchFamily="34" charset="0"/>
              <a:buNone/>
              <a:tabLst>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Lst>
              <a:defRPr/>
            </a:pPr>
            <a:endParaRPr lang="fr-BE" altLang="en-US" dirty="0"/>
          </a:p>
          <a:p>
            <a:pPr marL="391556" indent="-293667" eaLnBrk="1">
              <a:buSzPct val="45000"/>
              <a:buFont typeface="Arial" panose="020B0604020202020204" pitchFamily="34" charset="0"/>
              <a:buNone/>
              <a:tabLst>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Lst>
              <a:defRPr/>
            </a:pPr>
            <a:endParaRPr lang="fr-BE" altLang="en-US" sz="181" dirty="0"/>
          </a:p>
          <a:p>
            <a:pPr marL="391556" indent="-293667" eaLnBrk="1">
              <a:buSzPct val="45000"/>
              <a:buFont typeface="Arial" panose="020B0604020202020204" pitchFamily="34" charset="0"/>
              <a:buNone/>
              <a:tabLst>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Lst>
              <a:defRPr/>
            </a:pPr>
            <a:endParaRPr lang="fr-BE" altLang="en-US" dirty="0"/>
          </a:p>
          <a:p>
            <a:pPr marL="391556" indent="-293667" eaLnBrk="1">
              <a:buSzPct val="45000"/>
              <a:buFont typeface="Arial" panose="020B0604020202020204" pitchFamily="34" charset="0"/>
              <a:buNone/>
              <a:tabLst>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Lst>
              <a:defRPr/>
            </a:pPr>
            <a:endParaRPr lang="fr-BE" altLang="en-US" dirty="0"/>
          </a:p>
          <a:p>
            <a:pPr marL="391556" indent="-293667" eaLnBrk="1">
              <a:buSzPct val="45000"/>
              <a:buFont typeface="Arial" panose="020B0604020202020204" pitchFamily="34" charset="0"/>
              <a:buNone/>
              <a:tabLst>
                <a:tab pos="414589" algn="l"/>
                <a:tab pos="829178" algn="l"/>
                <a:tab pos="1243767" algn="l"/>
                <a:tab pos="1658356" algn="l"/>
                <a:tab pos="2072945" algn="l"/>
                <a:tab pos="2487534" algn="l"/>
                <a:tab pos="2902123" algn="l"/>
                <a:tab pos="3316712" algn="l"/>
                <a:tab pos="3731301" algn="l"/>
                <a:tab pos="4145890" algn="l"/>
                <a:tab pos="4560479" algn="l"/>
                <a:tab pos="4975068" algn="l"/>
                <a:tab pos="5389656" algn="l"/>
                <a:tab pos="5804245" algn="l"/>
                <a:tab pos="6218834" algn="l"/>
                <a:tab pos="6633423" algn="l"/>
                <a:tab pos="7048012" algn="l"/>
                <a:tab pos="7462601" algn="l"/>
                <a:tab pos="7877190" algn="l"/>
              </a:tabLst>
              <a:defRPr/>
            </a:pPr>
            <a:endParaRPr lang="fr-BE" altLang="en-US" dirty="0"/>
          </a:p>
        </p:txBody>
      </p:sp>
      <p:sp>
        <p:nvSpPr>
          <p:cNvPr id="43014" name="Text Box 6">
            <a:extLst>
              <a:ext uri="{FF2B5EF4-FFF2-40B4-BE49-F238E27FC236}">
                <a16:creationId xmlns:a16="http://schemas.microsoft.com/office/drawing/2014/main" id="{A58F5954-77E3-470D-8F39-64F3BAEE0393}"/>
              </a:ext>
            </a:extLst>
          </p:cNvPr>
          <p:cNvSpPr txBox="1">
            <a:spLocks noChangeArrowheads="1"/>
          </p:cNvSpPr>
          <p:nvPr/>
        </p:nvSpPr>
        <p:spPr bwMode="auto">
          <a:xfrm>
            <a:off x="3805238" y="3213100"/>
            <a:ext cx="4367212" cy="908050"/>
          </a:xfrm>
          <a:prstGeom prst="rect">
            <a:avLst/>
          </a:prstGeom>
          <a:noFill/>
          <a:ln>
            <a:noFill/>
          </a:ln>
          <a:effectLst/>
        </p:spPr>
        <p:txBody>
          <a:bodyPr lIns="0" tIns="25797" rIns="0" bIns="0"/>
          <a:lstStyle>
            <a:lvl1pPr marL="431800" indent="-323850">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1pPr>
            <a:lvl2pPr>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2pPr>
            <a:lvl3pPr>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3pPr>
            <a:lvl4pPr>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4pPr>
            <a:lvl5pPr>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charset="0"/>
              <a:tabLst>
                <a:tab pos="457200" algn="l"/>
                <a:tab pos="914400" algn="l"/>
                <a:tab pos="1371600" algn="l"/>
                <a:tab pos="1828800" algn="l"/>
                <a:tab pos="2286000" algn="l"/>
                <a:tab pos="2743200" algn="l"/>
              </a:tabLst>
              <a:defRPr sz="2400">
                <a:solidFill>
                  <a:srgbClr val="000000"/>
                </a:solidFill>
                <a:latin typeface="Times New Roman" charset="0"/>
                <a:ea typeface="DejaVu Sans" charset="0"/>
                <a:cs typeface="DejaVu Sans" charset="0"/>
              </a:defRPr>
            </a:lvl9pPr>
          </a:lstStyle>
          <a:p>
            <a:pPr eaLnBrk="1">
              <a:lnSpc>
                <a:spcPct val="93000"/>
              </a:lnSpc>
              <a:buClr>
                <a:srgbClr val="000000"/>
              </a:buClr>
              <a:buSzPct val="45000"/>
              <a:buFont typeface="Wingdings" charset="2"/>
              <a:buNone/>
              <a:defRPr/>
            </a:pPr>
            <a:r>
              <a:rPr lang="fr-BE" altLang="en-US" sz="2800" dirty="0">
                <a:latin typeface="Arial" panose="020B0604020202020204" pitchFamily="34" charset="0"/>
                <a:ea typeface="ヒラギノ角ゴ Pro W3"/>
                <a:cs typeface="ヒラギノ角ゴ Pro W3"/>
              </a:rPr>
              <a:t>Mathias</a:t>
            </a:r>
          </a:p>
          <a:p>
            <a:pPr marL="87313" indent="0" eaLnBrk="1">
              <a:lnSpc>
                <a:spcPct val="93000"/>
              </a:lnSpc>
              <a:buClr>
                <a:srgbClr val="000000"/>
              </a:buClr>
              <a:buSzPct val="45000"/>
              <a:buFont typeface="Wingdings" charset="2"/>
              <a:buNone/>
              <a:defRPr/>
            </a:pPr>
            <a:r>
              <a:rPr lang="fr-BE" altLang="en-US" sz="2800" dirty="0">
                <a:latin typeface="Arial" panose="020B0604020202020204" pitchFamily="34" charset="0"/>
                <a:ea typeface="ヒラギノ角ゴ Pro W3"/>
                <a:cs typeface="ヒラギノ角ゴ Pro W3"/>
              </a:rPr>
              <a:t>COECKELBERGS</a:t>
            </a:r>
            <a:endParaRPr lang="fr-BE" altLang="en-US" sz="2800" dirty="0">
              <a:latin typeface="Arial" charset="0"/>
            </a:endParaRPr>
          </a:p>
        </p:txBody>
      </p:sp>
      <p:pic>
        <p:nvPicPr>
          <p:cNvPr id="46085" name="Mathias_photo.jpg">
            <a:extLst>
              <a:ext uri="{FF2B5EF4-FFF2-40B4-BE49-F238E27FC236}">
                <a16:creationId xmlns:a16="http://schemas.microsoft.com/office/drawing/2014/main" id="{D5DAC11E-1A87-4938-A5B1-3AF6EC525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341563"/>
            <a:ext cx="2160587"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6C4E-B714-4F41-B5A2-21E82A6C0DF0}"/>
              </a:ext>
            </a:extLst>
          </p:cNvPr>
          <p:cNvSpPr>
            <a:spLocks noGrp="1"/>
          </p:cNvSpPr>
          <p:nvPr>
            <p:ph type="title"/>
          </p:nvPr>
        </p:nvSpPr>
        <p:spPr>
          <a:xfrm>
            <a:off x="1116013" y="4424363"/>
            <a:ext cx="7772400" cy="822325"/>
          </a:xfrm>
        </p:spPr>
        <p:txBody>
          <a:bodyPr/>
          <a:lstStyle/>
          <a:p>
            <a:pPr>
              <a:defRPr/>
            </a:pPr>
            <a:r>
              <a:rPr lang="fr-BE" sz="3200" b="0" dirty="0">
                <a:latin typeface="Arial Black" panose="020B0A04020102020204" pitchFamily="34" charset="0"/>
              </a:rPr>
              <a:t>Travail d’initiation à la recherche &amp; mémoire</a:t>
            </a:r>
            <a:endParaRPr lang="en-US" sz="3200" b="0" dirty="0">
              <a:latin typeface="Arial Black" panose="020B0A04020102020204" pitchFamily="34" charset="0"/>
            </a:endParaRPr>
          </a:p>
        </p:txBody>
      </p:sp>
      <p:pic>
        <p:nvPicPr>
          <p:cNvPr id="48131" name="Image 5">
            <a:extLst>
              <a:ext uri="{FF2B5EF4-FFF2-40B4-BE49-F238E27FC236}">
                <a16:creationId xmlns:a16="http://schemas.microsoft.com/office/drawing/2014/main" id="{528F7528-0E59-4D50-8C6E-6407F9FD0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30044D5E-D343-43CD-B2A1-CE40B959E541}"/>
              </a:ext>
            </a:extLst>
          </p:cNvPr>
          <p:cNvSpPr>
            <a:spLocks noGrp="1"/>
          </p:cNvSpPr>
          <p:nvPr>
            <p:ph type="body" idx="1"/>
          </p:nvPr>
        </p:nvSpPr>
        <p:spPr>
          <a:xfrm>
            <a:off x="1116013" y="3357563"/>
            <a:ext cx="7772400" cy="1066800"/>
          </a:xfrm>
        </p:spPr>
        <p:txBody>
          <a:bodyPr/>
          <a:lstStyle/>
          <a:p>
            <a:pPr>
              <a:defRPr/>
            </a:pPr>
            <a:r>
              <a:rPr lang="fr-BE" sz="3200" dirty="0">
                <a:latin typeface="Arial" panose="020B0604020202020204" pitchFamily="34" charset="0"/>
                <a:cs typeface="Arial" panose="020B0604020202020204" pitchFamily="34" charset="0"/>
              </a:rPr>
              <a:t>Le Master en STIC</a:t>
            </a:r>
            <a:endParaRPr lang="en-US" sz="3200" dirty="0">
              <a:latin typeface="Arial" panose="020B0604020202020204" pitchFamily="34" charset="0"/>
              <a:cs typeface="Arial" panose="020B0604020202020204" pitchFamily="34" charset="0"/>
            </a:endParaRPr>
          </a:p>
        </p:txBody>
      </p:sp>
      <p:pic>
        <p:nvPicPr>
          <p:cNvPr id="48133" name="Picture 2" descr="Image associÃ©e">
            <a:extLst>
              <a:ext uri="{FF2B5EF4-FFF2-40B4-BE49-F238E27FC236}">
                <a16:creationId xmlns:a16="http://schemas.microsoft.com/office/drawing/2014/main" id="{11602246-9371-432E-8725-5D8B066AD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75" y="620713"/>
            <a:ext cx="5418138"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5752284A-AF3E-490F-A9D0-C6BC873F71EB}"/>
              </a:ext>
            </a:extLst>
          </p:cNvPr>
          <p:cNvSpPr>
            <a:spLocks noGrp="1"/>
          </p:cNvSpPr>
          <p:nvPr>
            <p:ph type="title"/>
          </p:nvPr>
        </p:nvSpPr>
        <p:spPr/>
        <p:txBody>
          <a:bodyPr/>
          <a:lstStyle/>
          <a:p>
            <a:r>
              <a:rPr lang="fr-BE" altLang="fr-FR" sz="3600">
                <a:ea typeface="ヒラギノ角ゴ Pro W3"/>
                <a:cs typeface="ヒラギノ角ゴ Pro W3"/>
              </a:rPr>
              <a:t>Le travail d’initiation à la recherche prépare votre mémoire</a:t>
            </a:r>
          </a:p>
        </p:txBody>
      </p:sp>
      <p:pic>
        <p:nvPicPr>
          <p:cNvPr id="50179" name="Espace réservé du contenu 9">
            <a:extLst>
              <a:ext uri="{FF2B5EF4-FFF2-40B4-BE49-F238E27FC236}">
                <a16:creationId xmlns:a16="http://schemas.microsoft.com/office/drawing/2014/main" id="{A019FCBB-24E4-4F5C-823B-1084402F0649}"/>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250" y="1620838"/>
            <a:ext cx="6265863" cy="4232275"/>
          </a:xfrm>
        </p:spPr>
      </p:pic>
      <p:sp>
        <p:nvSpPr>
          <p:cNvPr id="50180" name="ZoneTexte 5">
            <a:extLst>
              <a:ext uri="{FF2B5EF4-FFF2-40B4-BE49-F238E27FC236}">
                <a16:creationId xmlns:a16="http://schemas.microsoft.com/office/drawing/2014/main" id="{8FEC3C1A-AE17-4CDF-945A-5DF4AE7C78BA}"/>
              </a:ext>
            </a:extLst>
          </p:cNvPr>
          <p:cNvSpPr txBox="1">
            <a:spLocks noChangeArrowheads="1"/>
          </p:cNvSpPr>
          <p:nvPr/>
        </p:nvSpPr>
        <p:spPr bwMode="auto">
          <a:xfrm>
            <a:off x="946150" y="5949950"/>
            <a:ext cx="741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spcBef>
                <a:spcPct val="0"/>
              </a:spcBef>
              <a:buFontTx/>
              <a:buNone/>
            </a:pPr>
            <a:r>
              <a:rPr lang="fr-FR" altLang="fr-FR" sz="1800">
                <a:cs typeface="Arial" panose="020B0604020202020204" pitchFamily="34" charset="0"/>
              </a:rPr>
              <a:t>Un guide concernant le mémoire et le TPM est mis à votre disposition : </a:t>
            </a:r>
            <a:r>
              <a:rPr lang="fr-BE" altLang="fr-FR" sz="1800">
                <a:cs typeface="Arial" panose="020B0604020202020204" pitchFamily="34" charset="0"/>
                <a:hlinkClick r:id="rId4"/>
              </a:rPr>
              <a:t>http://mastic.ulb.ac.be/memoires/</a:t>
            </a:r>
            <a:endParaRPr lang="fr-BE" altLang="fr-FR" sz="180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0DE12-B6A7-4E1D-BBF5-09F35CA32CD1}"/>
              </a:ext>
            </a:extLst>
          </p:cNvPr>
          <p:cNvSpPr>
            <a:spLocks noGrp="1"/>
          </p:cNvSpPr>
          <p:nvPr>
            <p:ph type="title"/>
          </p:nvPr>
        </p:nvSpPr>
        <p:spPr/>
        <p:txBody>
          <a:bodyPr/>
          <a:lstStyle/>
          <a:p>
            <a:r>
              <a:rPr lang="fr-BE" altLang="fr-FR" sz="4000" dirty="0">
                <a:ea typeface="ヒラギノ角ゴ Pro W3"/>
                <a:cs typeface="ヒラギノ角ゴ Pro W3"/>
              </a:rPr>
              <a:t>Travail d’initiation à la recherche</a:t>
            </a:r>
            <a:br>
              <a:rPr lang="fr-BE" altLang="fr-FR" sz="4000" dirty="0">
                <a:ea typeface="ヒラギノ角ゴ Pro W3"/>
                <a:cs typeface="ヒラギノ角ゴ Pro W3"/>
              </a:rPr>
            </a:br>
            <a:r>
              <a:rPr lang="fr-BE" altLang="fr-FR" sz="4000" dirty="0">
                <a:ea typeface="ヒラギノ角ゴ Pro W3"/>
                <a:cs typeface="ヒラギノ角ゴ Pro W3"/>
              </a:rPr>
              <a:t>Etapes administratives</a:t>
            </a:r>
            <a:endParaRPr lang="fr-BE" sz="4000" dirty="0"/>
          </a:p>
        </p:txBody>
      </p:sp>
      <p:graphicFrame>
        <p:nvGraphicFramePr>
          <p:cNvPr id="3" name="Diagramme 2">
            <a:extLst>
              <a:ext uri="{FF2B5EF4-FFF2-40B4-BE49-F238E27FC236}">
                <a16:creationId xmlns:a16="http://schemas.microsoft.com/office/drawing/2014/main" id="{349C390F-5BD5-47A2-8C28-4C72F2CB6F1D}"/>
              </a:ext>
            </a:extLst>
          </p:cNvPr>
          <p:cNvGraphicFramePr/>
          <p:nvPr>
            <p:extLst>
              <p:ext uri="{D42A27DB-BD31-4B8C-83A1-F6EECF244321}">
                <p14:modId xmlns:p14="http://schemas.microsoft.com/office/powerpoint/2010/main" val="635583364"/>
              </p:ext>
            </p:extLst>
          </p:nvPr>
        </p:nvGraphicFramePr>
        <p:xfrm>
          <a:off x="1043608" y="1988840"/>
          <a:ext cx="761804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Bulle narrative : rectangle 3">
            <a:extLst>
              <a:ext uri="{FF2B5EF4-FFF2-40B4-BE49-F238E27FC236}">
                <a16:creationId xmlns:a16="http://schemas.microsoft.com/office/drawing/2014/main" id="{631FD37B-0A01-41E3-A6A4-AB6F45483DAD}"/>
              </a:ext>
            </a:extLst>
          </p:cNvPr>
          <p:cNvSpPr/>
          <p:nvPr/>
        </p:nvSpPr>
        <p:spPr>
          <a:xfrm>
            <a:off x="684213" y="1628775"/>
            <a:ext cx="2951162" cy="1144588"/>
          </a:xfrm>
          <a:prstGeom prst="wedgeRectCallout">
            <a:avLst>
              <a:gd name="adj1" fmla="val 20866"/>
              <a:gd name="adj2" fmla="val 7646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Vous serez invités à une session Q/R  concernant les TPM en novembre afin de répondre à vos questions.</a:t>
            </a:r>
            <a:endParaRPr lang="fr-BE" dirty="0"/>
          </a:p>
        </p:txBody>
      </p:sp>
    </p:spTree>
    <p:extLst>
      <p:ext uri="{BB962C8B-B14F-4D97-AF65-F5344CB8AC3E}">
        <p14:creationId xmlns:p14="http://schemas.microsoft.com/office/powerpoint/2010/main" val="12061158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0DE12-B6A7-4E1D-BBF5-09F35CA32CD1}"/>
              </a:ext>
            </a:extLst>
          </p:cNvPr>
          <p:cNvSpPr>
            <a:spLocks noGrp="1"/>
          </p:cNvSpPr>
          <p:nvPr>
            <p:ph type="title"/>
          </p:nvPr>
        </p:nvSpPr>
        <p:spPr/>
        <p:txBody>
          <a:bodyPr/>
          <a:lstStyle/>
          <a:p>
            <a:r>
              <a:rPr lang="fr-BE" altLang="fr-FR" sz="4000" dirty="0">
                <a:ea typeface="ヒラギノ角ゴ Pro W3"/>
                <a:cs typeface="ヒラギノ角ゴ Pro W3"/>
              </a:rPr>
              <a:t>Mémoire</a:t>
            </a:r>
            <a:br>
              <a:rPr lang="fr-BE" altLang="fr-FR" sz="4000" dirty="0">
                <a:ea typeface="ヒラギノ角ゴ Pro W3"/>
                <a:cs typeface="ヒラギノ角ゴ Pro W3"/>
              </a:rPr>
            </a:br>
            <a:r>
              <a:rPr lang="fr-BE" altLang="fr-FR" sz="4000" dirty="0">
                <a:ea typeface="ヒラギノ角ゴ Pro W3"/>
                <a:cs typeface="ヒラギノ角ゴ Pro W3"/>
              </a:rPr>
              <a:t>Etapes administratives</a:t>
            </a:r>
            <a:endParaRPr lang="fr-BE" sz="4000" dirty="0"/>
          </a:p>
        </p:txBody>
      </p:sp>
      <p:graphicFrame>
        <p:nvGraphicFramePr>
          <p:cNvPr id="3" name="Diagramme 2">
            <a:extLst>
              <a:ext uri="{FF2B5EF4-FFF2-40B4-BE49-F238E27FC236}">
                <a16:creationId xmlns:a16="http://schemas.microsoft.com/office/drawing/2014/main" id="{349C390F-5BD5-47A2-8C28-4C72F2CB6F1D}"/>
              </a:ext>
            </a:extLst>
          </p:cNvPr>
          <p:cNvGraphicFramePr/>
          <p:nvPr>
            <p:extLst>
              <p:ext uri="{D42A27DB-BD31-4B8C-83A1-F6EECF244321}">
                <p14:modId xmlns:p14="http://schemas.microsoft.com/office/powerpoint/2010/main" val="1813280550"/>
              </p:ext>
            </p:extLst>
          </p:nvPr>
        </p:nvGraphicFramePr>
        <p:xfrm>
          <a:off x="1043608" y="1988840"/>
          <a:ext cx="761804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51899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69D49F05-981E-44C0-AEDE-826DF3CC6F81}"/>
              </a:ext>
            </a:extLst>
          </p:cNvPr>
          <p:cNvSpPr>
            <a:spLocks noGrp="1"/>
          </p:cNvSpPr>
          <p:nvPr>
            <p:ph type="title" idx="4294967295"/>
          </p:nvPr>
        </p:nvSpPr>
        <p:spPr>
          <a:xfrm>
            <a:off x="455613" y="263525"/>
            <a:ext cx="8229600" cy="1089025"/>
          </a:xfrm>
        </p:spPr>
        <p:txBody>
          <a:bodyPr tIns="35470"/>
          <a:lstStyle/>
          <a:p>
            <a:pPr eaLnBrk="1">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cs typeface="ヒラギノ角ゴ Pro W3"/>
              </a:rPr>
              <a:t>Plagiat</a:t>
            </a:r>
          </a:p>
        </p:txBody>
      </p:sp>
      <p:sp>
        <p:nvSpPr>
          <p:cNvPr id="54275" name="Rectangle 2">
            <a:extLst>
              <a:ext uri="{FF2B5EF4-FFF2-40B4-BE49-F238E27FC236}">
                <a16:creationId xmlns:a16="http://schemas.microsoft.com/office/drawing/2014/main" id="{B114EA67-F246-4731-B14A-32D5F5B9FF04}"/>
              </a:ext>
            </a:extLst>
          </p:cNvPr>
          <p:cNvSpPr>
            <a:spLocks noGrp="1"/>
          </p:cNvSpPr>
          <p:nvPr>
            <p:ph type="body" idx="4294967295"/>
          </p:nvPr>
        </p:nvSpPr>
        <p:spPr>
          <a:xfrm>
            <a:off x="455613" y="1530350"/>
            <a:ext cx="8229600" cy="4419600"/>
          </a:xfrm>
        </p:spPr>
        <p:txBody>
          <a:bodyPr/>
          <a:lstStyle/>
          <a:p>
            <a:pPr marL="390525"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cs typeface="ヒラギノ角ゴ Pro W3"/>
              </a:rPr>
              <a:t>Problématique particulièrement importante concernant les travaux écrits.</a:t>
            </a:r>
          </a:p>
          <a:p>
            <a:pPr marL="390525"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cs typeface="ヒラギノ角ゴ Pro W3"/>
              </a:rPr>
              <a:t>Sanctions : </a:t>
            </a:r>
          </a:p>
          <a:p>
            <a:pPr marL="790575" lvl="1"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rPr>
              <a:t>en filière STIC</a:t>
            </a:r>
          </a:p>
          <a:p>
            <a:pPr marL="790575" lvl="1" indent="-292100" eaLnBrk="1">
              <a:buSzPct val="45000"/>
              <a:buFont typeface="Wingdings" panose="05000000000000000000" pitchFamily="2" charset="2"/>
              <a:buChar char=""/>
              <a:tabLst>
                <a:tab pos="414338" algn="l"/>
                <a:tab pos="828675" algn="l"/>
                <a:tab pos="1243013" algn="l"/>
                <a:tab pos="1657350" algn="l"/>
                <a:tab pos="2071688" algn="l"/>
                <a:tab pos="2486025" algn="l"/>
                <a:tab pos="2901950" algn="l"/>
                <a:tab pos="3316288" algn="l"/>
                <a:tab pos="3730625" algn="l"/>
                <a:tab pos="4144963" algn="l"/>
                <a:tab pos="4559300" algn="l"/>
                <a:tab pos="4973638" algn="l"/>
                <a:tab pos="5389563" algn="l"/>
                <a:tab pos="5803900" algn="l"/>
                <a:tab pos="6218238" algn="l"/>
                <a:tab pos="6632575" algn="l"/>
                <a:tab pos="7046913" algn="l"/>
                <a:tab pos="7461250" algn="l"/>
                <a:tab pos="7877175" algn="l"/>
              </a:tabLst>
            </a:pPr>
            <a:r>
              <a:rPr lang="fr-BE" altLang="en-US">
                <a:ea typeface="ヒラギノ角ゴ Pro W3"/>
              </a:rPr>
              <a:t>en Faculté.</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2267-C11C-4086-AC61-EE52B85F333E}"/>
              </a:ext>
            </a:extLst>
          </p:cNvPr>
          <p:cNvSpPr>
            <a:spLocks noGrp="1"/>
          </p:cNvSpPr>
          <p:nvPr>
            <p:ph type="title"/>
          </p:nvPr>
        </p:nvSpPr>
        <p:spPr>
          <a:xfrm>
            <a:off x="1116013" y="4424363"/>
            <a:ext cx="7772400" cy="822325"/>
          </a:xfrm>
        </p:spPr>
        <p:txBody>
          <a:bodyPr/>
          <a:lstStyle/>
          <a:p>
            <a:pPr>
              <a:defRPr/>
            </a:pPr>
            <a:r>
              <a:rPr lang="fr-BE" sz="3200" b="0" dirty="0">
                <a:latin typeface="Arial Black" panose="020B0A04020102020204" pitchFamily="34" charset="0"/>
              </a:rPr>
              <a:t>Informations complémentaires</a:t>
            </a:r>
            <a:endParaRPr lang="en-US" sz="3200" b="0" dirty="0">
              <a:latin typeface="Arial Black" panose="020B0A04020102020204" pitchFamily="34" charset="0"/>
            </a:endParaRPr>
          </a:p>
        </p:txBody>
      </p:sp>
      <p:pic>
        <p:nvPicPr>
          <p:cNvPr id="56323" name="Image 5">
            <a:extLst>
              <a:ext uri="{FF2B5EF4-FFF2-40B4-BE49-F238E27FC236}">
                <a16:creationId xmlns:a16="http://schemas.microsoft.com/office/drawing/2014/main" id="{F9934BCB-AC1D-4CF6-8B49-D84AC1FEA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D84C4A25-AEB5-4190-8E0D-88F43219AD57}"/>
              </a:ext>
            </a:extLst>
          </p:cNvPr>
          <p:cNvSpPr>
            <a:spLocks noGrp="1"/>
          </p:cNvSpPr>
          <p:nvPr>
            <p:ph type="body" idx="1"/>
          </p:nvPr>
        </p:nvSpPr>
        <p:spPr>
          <a:xfrm>
            <a:off x="1116013" y="3357563"/>
            <a:ext cx="7772400" cy="1066800"/>
          </a:xfrm>
        </p:spPr>
        <p:txBody>
          <a:bodyPr/>
          <a:lstStyle/>
          <a:p>
            <a:pPr>
              <a:defRPr/>
            </a:pPr>
            <a:r>
              <a:rPr lang="fr-BE" sz="3200" dirty="0">
                <a:latin typeface="Arial" panose="020B0604020202020204" pitchFamily="34" charset="0"/>
                <a:cs typeface="Arial" panose="020B0604020202020204" pitchFamily="34" charset="0"/>
              </a:rPr>
              <a:t>Le Master en STIC</a:t>
            </a:r>
            <a:endParaRPr lang="en-US" sz="3200" dirty="0">
              <a:latin typeface="Arial" panose="020B0604020202020204" pitchFamily="34" charset="0"/>
              <a:cs typeface="Arial" panose="020B0604020202020204" pitchFamily="34" charset="0"/>
            </a:endParaRPr>
          </a:p>
        </p:txBody>
      </p:sp>
      <p:pic>
        <p:nvPicPr>
          <p:cNvPr id="56325" name="Image 4" descr="Une image contenant texte&#10;&#10;Description générée automatiquement">
            <a:extLst>
              <a:ext uri="{FF2B5EF4-FFF2-40B4-BE49-F238E27FC236}">
                <a16:creationId xmlns:a16="http://schemas.microsoft.com/office/drawing/2014/main" id="{F58BE087-3CBE-4F98-A65C-1D2F6D27B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74675"/>
            <a:ext cx="54292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a:extLst>
              <a:ext uri="{FF2B5EF4-FFF2-40B4-BE49-F238E27FC236}">
                <a16:creationId xmlns:a16="http://schemas.microsoft.com/office/drawing/2014/main" id="{45BB5359-5691-4CA9-8230-6242C3C6F184}"/>
              </a:ext>
            </a:extLst>
          </p:cNvPr>
          <p:cNvSpPr>
            <a:spLocks noGrp="1"/>
          </p:cNvSpPr>
          <p:nvPr>
            <p:ph type="title"/>
          </p:nvPr>
        </p:nvSpPr>
        <p:spPr/>
        <p:txBody>
          <a:bodyPr/>
          <a:lstStyle/>
          <a:p>
            <a:r>
              <a:rPr lang="fr-FR" altLang="fr-FR">
                <a:ea typeface="ヒラギノ角ゴ Pro W3"/>
                <a:cs typeface="ヒラギノ角ゴ Pro W3"/>
              </a:rPr>
              <a:t>Dispositions pour la rentrée académique 2021-2022</a:t>
            </a:r>
            <a:endParaRPr lang="fr-BE" altLang="fr-FR">
              <a:ea typeface="ヒラギノ角ゴ Pro W3"/>
              <a:cs typeface="ヒラギノ角ゴ Pro W3"/>
            </a:endParaRPr>
          </a:p>
        </p:txBody>
      </p:sp>
      <p:sp>
        <p:nvSpPr>
          <p:cNvPr id="58371" name="Espace réservé du contenu 2">
            <a:extLst>
              <a:ext uri="{FF2B5EF4-FFF2-40B4-BE49-F238E27FC236}">
                <a16:creationId xmlns:a16="http://schemas.microsoft.com/office/drawing/2014/main" id="{41B3341E-629B-4B94-9785-8EB0EEAB0C7A}"/>
              </a:ext>
            </a:extLst>
          </p:cNvPr>
          <p:cNvSpPr>
            <a:spLocks noGrp="1"/>
          </p:cNvSpPr>
          <p:nvPr>
            <p:ph idx="1"/>
          </p:nvPr>
        </p:nvSpPr>
        <p:spPr/>
        <p:txBody>
          <a:bodyPr/>
          <a:lstStyle/>
          <a:p>
            <a:r>
              <a:rPr lang="fr-FR" altLang="fr-FR" sz="2400">
                <a:ea typeface="ヒラギノ角ゴ Pro W3"/>
                <a:cs typeface="ヒラギノ角ゴ Pro W3"/>
              </a:rPr>
              <a:t>La reprise des enseignements est en code vert, soit 100% de présentiel, avec </a:t>
            </a:r>
            <a:r>
              <a:rPr lang="fr-FR" altLang="fr-FR" sz="2400" b="1">
                <a:ea typeface="ヒラギノ角ゴ Pro W3"/>
                <a:cs typeface="ヒラギノ角ゴ Pro W3"/>
              </a:rPr>
              <a:t>port du masque obligatoire à l’intérieur des bâtiments et en cours</a:t>
            </a:r>
            <a:r>
              <a:rPr lang="fr-FR" altLang="fr-FR" sz="2400">
                <a:ea typeface="ヒラギノ角ゴ Pro W3"/>
                <a:cs typeface="ヒラギノ角ゴ Pro W3"/>
              </a:rPr>
              <a:t>.</a:t>
            </a:r>
          </a:p>
          <a:p>
            <a:r>
              <a:rPr lang="fr-FR" altLang="fr-FR" sz="2400">
                <a:ea typeface="ヒラギノ角ゴ Pro W3"/>
                <a:cs typeface="ヒラギノ角ゴ Pro W3"/>
              </a:rPr>
              <a:t>Les enseignant·e·s peuvent donner cours sans masque s’ils/elles se tiennent à bonne distance (3m). </a:t>
            </a:r>
          </a:p>
          <a:p>
            <a:r>
              <a:rPr lang="fr-FR" altLang="fr-FR" sz="2400">
                <a:ea typeface="ヒラギノ角ゴ Pro W3"/>
                <a:cs typeface="ヒラギノ角ゴ Pro W3"/>
              </a:rPr>
              <a:t>Aucun « Corona pass » n’est requis pour les cours.</a:t>
            </a:r>
          </a:p>
          <a:p>
            <a:r>
              <a:rPr lang="fr-FR" altLang="fr-FR" sz="2400">
                <a:ea typeface="ヒラギノ角ゴ Pro W3"/>
                <a:cs typeface="ヒラギノ角ゴ Pro W3"/>
              </a:rPr>
              <a:t>Le mot d’ordre pour les cours est leur organisation </a:t>
            </a:r>
            <a:r>
              <a:rPr lang="fr-FR" altLang="fr-FR" sz="2400" b="1">
                <a:ea typeface="ヒラギノ角ゴ Pro W3"/>
                <a:cs typeface="ヒラギノ角ゴ Pro W3"/>
              </a:rPr>
              <a:t>en présentiel</a:t>
            </a:r>
            <a:r>
              <a:rPr lang="fr-FR" altLang="fr-FR" sz="2400">
                <a:ea typeface="ヒラギノ角ゴ Pro W3"/>
                <a:cs typeface="ヒラギノ角ゴ Pro W3"/>
              </a:rPr>
              <a:t>, et non en bimodal. Par conséquent, leur enregistrement n’est pas rendu obligatoire.</a:t>
            </a:r>
            <a:endParaRPr lang="fr-BE" altLang="fr-FR" sz="2400">
              <a:ea typeface="ヒラギノ角ゴ Pro W3"/>
              <a:cs typeface="ヒラギノ角ゴ Pro W3"/>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id="{82A678F2-C95B-435A-B873-347931BF4D53}"/>
              </a:ext>
            </a:extLst>
          </p:cNvPr>
          <p:cNvSpPr>
            <a:spLocks noGrp="1"/>
          </p:cNvSpPr>
          <p:nvPr>
            <p:ph type="title"/>
          </p:nvPr>
        </p:nvSpPr>
        <p:spPr/>
        <p:txBody>
          <a:bodyPr/>
          <a:lstStyle/>
          <a:p>
            <a:r>
              <a:rPr lang="fr-BE" altLang="fr-FR">
                <a:ea typeface="ヒラギノ角ゴ Pro W3"/>
                <a:cs typeface="ヒラギノ角ゴ Pro W3"/>
              </a:rPr>
              <a:t>Informations et liens utiles</a:t>
            </a:r>
          </a:p>
        </p:txBody>
      </p:sp>
      <p:sp>
        <p:nvSpPr>
          <p:cNvPr id="59395" name="Espace réservé du contenu 3">
            <a:extLst>
              <a:ext uri="{FF2B5EF4-FFF2-40B4-BE49-F238E27FC236}">
                <a16:creationId xmlns:a16="http://schemas.microsoft.com/office/drawing/2014/main" id="{B9562014-77C3-482F-AB5A-F61B96702F81}"/>
              </a:ext>
            </a:extLst>
          </p:cNvPr>
          <p:cNvSpPr>
            <a:spLocks noGrp="1"/>
          </p:cNvSpPr>
          <p:nvPr>
            <p:ph idx="1"/>
          </p:nvPr>
        </p:nvSpPr>
        <p:spPr>
          <a:xfrm>
            <a:off x="946150" y="1600200"/>
            <a:ext cx="7658100" cy="4416425"/>
          </a:xfrm>
        </p:spPr>
        <p:txBody>
          <a:bodyPr>
            <a:spAutoFit/>
          </a:bodyPr>
          <a:lstStyle/>
          <a:p>
            <a:r>
              <a:rPr lang="fr-BE" altLang="fr-FR" sz="2000">
                <a:latin typeface="Arial" panose="020B0604020202020204" pitchFamily="34" charset="0"/>
                <a:ea typeface="ヒラギノ角ゴ Pro W3"/>
                <a:cs typeface="Arial" panose="020B0604020202020204" pitchFamily="34" charset="0"/>
              </a:rPr>
              <a:t>Secrétariat de la filière: Nicole SOUNOU</a:t>
            </a:r>
          </a:p>
          <a:p>
            <a:pPr lvl="1"/>
            <a:r>
              <a:rPr lang="fr-BE" altLang="fr-FR" sz="2000">
                <a:latin typeface="Arial" panose="020B0604020202020204" pitchFamily="34" charset="0"/>
                <a:ea typeface="ヒラギノ角ゴ Pro W3"/>
                <a:cs typeface="Arial" panose="020B0604020202020204" pitchFamily="34" charset="0"/>
              </a:rPr>
              <a:t>Permanences : Lundi et jeudi de 14h à 17h00 (Bâtiment D)</a:t>
            </a:r>
          </a:p>
          <a:p>
            <a:pPr lvl="1"/>
            <a:r>
              <a:rPr lang="fr-BE" altLang="fr-FR" sz="2000">
                <a:latin typeface="Arial" panose="020B0604020202020204" pitchFamily="34" charset="0"/>
                <a:ea typeface="ヒラギノ角ゴ Pro W3"/>
                <a:cs typeface="Arial" panose="020B0604020202020204" pitchFamily="34" charset="0"/>
              </a:rPr>
              <a:t>T : +32 (0)2 650 40 23</a:t>
            </a:r>
          </a:p>
          <a:p>
            <a:pPr lvl="1">
              <a:spcAft>
                <a:spcPts val="1200"/>
              </a:spcAft>
            </a:pPr>
            <a:r>
              <a:rPr lang="fr-BE" altLang="fr-FR" sz="2000" u="sng">
                <a:latin typeface="Arial" panose="020B0604020202020204" pitchFamily="34" charset="0"/>
                <a:ea typeface="ヒラギノ角ゴ Pro W3"/>
                <a:cs typeface="Arial" panose="020B0604020202020204" pitchFamily="34" charset="0"/>
                <a:hlinkClick r:id="rId2"/>
              </a:rPr>
              <a:t>master.stic.ltc@ulb.be</a:t>
            </a:r>
            <a:endParaRPr lang="fr-BE" altLang="fr-FR" sz="2000">
              <a:latin typeface="Arial" panose="020B0604020202020204" pitchFamily="34" charset="0"/>
              <a:ea typeface="ヒラギノ角ゴ Pro W3"/>
              <a:cs typeface="Arial" panose="020B0604020202020204" pitchFamily="34" charset="0"/>
            </a:endParaRPr>
          </a:p>
          <a:p>
            <a:r>
              <a:rPr lang="fr-BE" altLang="fr-FR" sz="2000">
                <a:latin typeface="Arial" panose="020B0604020202020204" pitchFamily="34" charset="0"/>
                <a:ea typeface="ヒラギノ角ゴ Pro W3"/>
                <a:cs typeface="Arial" panose="020B0604020202020204" pitchFamily="34" charset="0"/>
              </a:rPr>
              <a:t>Programme des cours du Mastic:</a:t>
            </a:r>
          </a:p>
          <a:p>
            <a:pPr lvl="1">
              <a:spcAft>
                <a:spcPts val="1200"/>
              </a:spcAft>
            </a:pPr>
            <a:r>
              <a:rPr lang="fr-BE" altLang="fr-FR" sz="2000">
                <a:latin typeface="Arial" panose="020B0604020202020204" pitchFamily="34" charset="0"/>
                <a:ea typeface="ヒラギノ角ゴ Pro W3"/>
                <a:cs typeface="Arial" panose="020B0604020202020204" pitchFamily="34" charset="0"/>
                <a:hlinkClick r:id="rId3"/>
              </a:rPr>
              <a:t>https://www.ulb.be/fr/programme/mastic</a:t>
            </a:r>
            <a:endParaRPr lang="fr-BE" altLang="fr-FR" sz="2000">
              <a:latin typeface="Arial" panose="020B0604020202020204" pitchFamily="34" charset="0"/>
              <a:ea typeface="ヒラギノ角ゴ Pro W3"/>
              <a:cs typeface="Arial" panose="020B0604020202020204" pitchFamily="34" charset="0"/>
            </a:endParaRPr>
          </a:p>
          <a:p>
            <a:r>
              <a:rPr lang="fr-BE" altLang="fr-FR" sz="2000">
                <a:latin typeface="Arial" panose="020B0604020202020204" pitchFamily="34" charset="0"/>
                <a:ea typeface="ヒラギノ角ゴ Pro W3"/>
                <a:cs typeface="Arial" panose="020B0604020202020204" pitchFamily="34" charset="0"/>
              </a:rPr>
              <a:t>Horaires des cours :</a:t>
            </a:r>
          </a:p>
          <a:p>
            <a:pPr lvl="1">
              <a:spcAft>
                <a:spcPts val="600"/>
              </a:spcAft>
            </a:pPr>
            <a:r>
              <a:rPr lang="fr-BE" altLang="fr-FR" sz="2000" u="sng">
                <a:solidFill>
                  <a:srgbClr val="0000FF"/>
                </a:solidFill>
                <a:latin typeface="Arial" panose="020B0604020202020204" pitchFamily="34" charset="0"/>
                <a:ea typeface="ヒラギノ角ゴ Pro W3"/>
                <a:cs typeface="Arial" panose="020B0604020202020204" pitchFamily="34" charset="0"/>
                <a:hlinkClick r:id="rId4" tooltip="URL d'origine: http://www.ulb.be/horaires. Cliquez ou appuyez si vous faites confiance à ce lien."/>
              </a:rPr>
              <a:t>http://www.ulb.be/horaires</a:t>
            </a:r>
            <a:endParaRPr lang="fr-BE" altLang="fr-FR" sz="2000">
              <a:latin typeface="Arial" panose="020B0604020202020204" pitchFamily="34" charset="0"/>
              <a:ea typeface="ヒラギノ角ゴ Pro W3"/>
              <a:cs typeface="Arial" panose="020B0604020202020204" pitchFamily="34" charset="0"/>
            </a:endParaRPr>
          </a:p>
          <a:p>
            <a:r>
              <a:rPr lang="fr-BE" altLang="fr-FR" sz="2000">
                <a:latin typeface="Arial" panose="020B0604020202020204" pitchFamily="34" charset="0"/>
                <a:ea typeface="ヒラギノ角ゴ Pro W3"/>
                <a:cs typeface="Arial" panose="020B0604020202020204" pitchFamily="34" charset="0"/>
              </a:rPr>
              <a:t>Informations concernant le mémoire et le travail d’initiation à la recherche:</a:t>
            </a:r>
          </a:p>
          <a:p>
            <a:pPr lvl="1"/>
            <a:r>
              <a:rPr lang="fr-BE" altLang="fr-FR" sz="2000" u="sng">
                <a:solidFill>
                  <a:srgbClr val="0000FF"/>
                </a:solidFill>
                <a:latin typeface="Arial" panose="020B0604020202020204" pitchFamily="34" charset="0"/>
                <a:ea typeface="Calibri" panose="020F0502020204030204" pitchFamily="34" charset="0"/>
                <a:cs typeface="Arial" panose="020B0604020202020204" pitchFamily="34" charset="0"/>
                <a:hlinkClick r:id="rId5"/>
              </a:rPr>
              <a:t>https://mastic.ulb.ac.be/memoires/</a:t>
            </a:r>
            <a:endParaRPr lang="fr-BE" altLang="fr-FR" sz="2000">
              <a:latin typeface="Arial" panose="020B0604020202020204" pitchFamily="34" charset="0"/>
              <a:ea typeface="ヒラギノ角ゴ Pro W3"/>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Ã©sultat de recherche d'images pour &quot;questions&quot;">
            <a:extLst>
              <a:ext uri="{FF2B5EF4-FFF2-40B4-BE49-F238E27FC236}">
                <a16:creationId xmlns:a16="http://schemas.microsoft.com/office/drawing/2014/main" id="{5FF98920-F9CC-4DE2-97C9-F7892AC4C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916113"/>
            <a:ext cx="67770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DABF679-40FC-47F4-A718-7B066D9FFA37}"/>
              </a:ext>
            </a:extLst>
          </p:cNvPr>
          <p:cNvSpPr>
            <a:spLocks noGrp="1"/>
          </p:cNvSpPr>
          <p:nvPr>
            <p:ph type="title"/>
          </p:nvPr>
        </p:nvSpPr>
        <p:spPr/>
        <p:txBody>
          <a:bodyPr/>
          <a:lstStyle/>
          <a:p>
            <a:r>
              <a:rPr lang="fr-BE" altLang="en-US" sz="4000">
                <a:latin typeface="Arial" panose="020B0604020202020204" pitchFamily="34" charset="0"/>
                <a:ea typeface="ヒラギノ角ゴ Pro W3"/>
                <a:cs typeface="Arial" panose="020B0604020202020204" pitchFamily="34" charset="0"/>
              </a:rPr>
              <a:t>Les spécificités du programme</a:t>
            </a:r>
            <a:endParaRPr lang="en-US" altLang="en-US" sz="4000">
              <a:latin typeface="Arial" panose="020B0604020202020204" pitchFamily="34" charset="0"/>
              <a:ea typeface="ヒラギノ角ゴ Pro W3"/>
              <a:cs typeface="Arial" panose="020B0604020202020204" pitchFamily="34" charset="0"/>
            </a:endParaRPr>
          </a:p>
        </p:txBody>
      </p:sp>
      <p:sp>
        <p:nvSpPr>
          <p:cNvPr id="16387" name="Content Placeholder 2">
            <a:extLst>
              <a:ext uri="{FF2B5EF4-FFF2-40B4-BE49-F238E27FC236}">
                <a16:creationId xmlns:a16="http://schemas.microsoft.com/office/drawing/2014/main" id="{F6AB5EB1-BDB2-4EE5-A73E-62FD5E0E001E}"/>
              </a:ext>
            </a:extLst>
          </p:cNvPr>
          <p:cNvSpPr>
            <a:spLocks noGrp="1"/>
          </p:cNvSpPr>
          <p:nvPr>
            <p:ph idx="1"/>
          </p:nvPr>
        </p:nvSpPr>
        <p:spPr>
          <a:xfrm>
            <a:off x="946150" y="1671638"/>
            <a:ext cx="7658100" cy="4926012"/>
          </a:xfrm>
        </p:spPr>
        <p:txBody>
          <a:bodyPr/>
          <a:lstStyle/>
          <a:p>
            <a:pPr>
              <a:defRPr/>
            </a:pPr>
            <a:r>
              <a:rPr lang="fr-BE" altLang="fr-FR" sz="2400" dirty="0">
                <a:solidFill>
                  <a:srgbClr val="000000"/>
                </a:solidFill>
                <a:latin typeface="Arial" panose="020B0604020202020204" pitchFamily="34" charset="0"/>
                <a:cs typeface="Arial" panose="020B0604020202020204" pitchFamily="34" charset="0"/>
              </a:rPr>
              <a:t>Discipline </a:t>
            </a:r>
            <a:r>
              <a:rPr lang="fr-BE" altLang="fr-FR" sz="2400" b="1" dirty="0">
                <a:solidFill>
                  <a:srgbClr val="000000"/>
                </a:solidFill>
                <a:latin typeface="Arial" panose="020B0604020202020204" pitchFamily="34" charset="0"/>
                <a:cs typeface="Arial" panose="020B0604020202020204" pitchFamily="34" charset="0"/>
              </a:rPr>
              <a:t>assez récente</a:t>
            </a:r>
            <a:r>
              <a:rPr lang="fr-BE" altLang="fr-FR" sz="2400" dirty="0">
                <a:solidFill>
                  <a:srgbClr val="000000"/>
                </a:solidFill>
                <a:latin typeface="Arial" panose="020B0604020202020204" pitchFamily="34" charset="0"/>
                <a:cs typeface="Arial" panose="020B0604020202020204" pitchFamily="34" charset="0"/>
              </a:rPr>
              <a:t>, </a:t>
            </a:r>
          </a:p>
          <a:p>
            <a:pPr lvl="1">
              <a:defRPr/>
            </a:pPr>
            <a:r>
              <a:rPr lang="fr-BE" altLang="fr-FR" sz="2000" dirty="0">
                <a:solidFill>
                  <a:srgbClr val="000000"/>
                </a:solidFill>
                <a:latin typeface="Arial" panose="020B0604020202020204" pitchFamily="34" charset="0"/>
                <a:cs typeface="Arial" panose="020B0604020202020204" pitchFamily="34" charset="0"/>
              </a:rPr>
              <a:t>Basée sur la tradition anglo-saxonne (LIS = Library and Information Sciences)</a:t>
            </a:r>
          </a:p>
          <a:p>
            <a:pPr lvl="1">
              <a:defRPr/>
            </a:pPr>
            <a:r>
              <a:rPr lang="fr-BE" altLang="fr-FR" sz="2000" dirty="0">
                <a:solidFill>
                  <a:srgbClr val="000000"/>
                </a:solidFill>
                <a:latin typeface="Arial" panose="020B0604020202020204" pitchFamily="34" charset="0"/>
                <a:cs typeface="Arial" panose="020B0604020202020204" pitchFamily="34" charset="0"/>
              </a:rPr>
              <a:t>Programme créé voici plus de 35 ans à l’ULB (« </a:t>
            </a:r>
            <a:r>
              <a:rPr lang="fr-BE" altLang="fr-FR" sz="2000" dirty="0" err="1">
                <a:solidFill>
                  <a:srgbClr val="000000"/>
                </a:solidFill>
                <a:latin typeface="Arial" panose="020B0604020202020204" pitchFamily="34" charset="0"/>
                <a:cs typeface="Arial" panose="020B0604020202020204" pitchFamily="34" charset="0"/>
              </a:rPr>
              <a:t>Infodoc</a:t>
            </a:r>
            <a:r>
              <a:rPr lang="fr-BE" altLang="fr-FR" sz="2000" dirty="0">
                <a:solidFill>
                  <a:srgbClr val="000000"/>
                </a:solidFill>
                <a:latin typeface="Arial" panose="020B0604020202020204" pitchFamily="34" charset="0"/>
                <a:cs typeface="Arial" panose="020B0604020202020204" pitchFamily="34" charset="0"/>
              </a:rPr>
              <a:t> »)</a:t>
            </a:r>
          </a:p>
          <a:p>
            <a:pPr>
              <a:defRPr/>
            </a:pPr>
            <a:r>
              <a:rPr lang="fr-BE" altLang="fr-FR" sz="2400" dirty="0">
                <a:solidFill>
                  <a:srgbClr val="000000"/>
                </a:solidFill>
                <a:latin typeface="Arial" panose="020B0604020202020204" pitchFamily="34" charset="0"/>
                <a:cs typeface="Arial" panose="020B0604020202020204" pitchFamily="34" charset="0"/>
              </a:rPr>
              <a:t>Formation universitaire </a:t>
            </a:r>
            <a:r>
              <a:rPr lang="fr-BE" altLang="fr-FR" sz="2400" b="1" dirty="0">
                <a:solidFill>
                  <a:srgbClr val="000000"/>
                </a:solidFill>
                <a:latin typeface="Arial" panose="020B0604020202020204" pitchFamily="34" charset="0"/>
                <a:cs typeface="Arial" panose="020B0604020202020204" pitchFamily="34" charset="0"/>
              </a:rPr>
              <a:t>professionnalisante</a:t>
            </a:r>
            <a:endParaRPr lang="fr-BE" altLang="fr-FR" sz="2400" dirty="0">
              <a:solidFill>
                <a:srgbClr val="000000"/>
              </a:solidFill>
              <a:latin typeface="Arial" panose="020B0604020202020204" pitchFamily="34" charset="0"/>
              <a:cs typeface="Arial" panose="020B0604020202020204" pitchFamily="34" charset="0"/>
            </a:endParaRPr>
          </a:p>
          <a:p>
            <a:pPr lvl="1">
              <a:defRPr/>
            </a:pPr>
            <a:r>
              <a:rPr lang="fr-BE" altLang="fr-FR" sz="2000" dirty="0">
                <a:solidFill>
                  <a:srgbClr val="000000"/>
                </a:solidFill>
                <a:latin typeface="Arial" panose="020B0604020202020204" pitchFamily="34" charset="0"/>
                <a:cs typeface="Arial" panose="020B0604020202020204" pitchFamily="34" charset="0"/>
              </a:rPr>
              <a:t>Public adulte, avec des étudiants ayant déjà une activité professionnelle</a:t>
            </a:r>
          </a:p>
          <a:p>
            <a:pPr lvl="1">
              <a:defRPr/>
            </a:pPr>
            <a:r>
              <a:rPr lang="fr-BE" altLang="fr-FR" sz="2000" dirty="0">
                <a:solidFill>
                  <a:srgbClr val="000000"/>
                </a:solidFill>
                <a:latin typeface="Arial" panose="020B0604020202020204" pitchFamily="34" charset="0"/>
                <a:cs typeface="Arial" panose="020B0604020202020204" pitchFamily="34" charset="0"/>
              </a:rPr>
              <a:t>Horaire aménagé (après 17h00 et samedi matin SAUF certains cours à option).</a:t>
            </a:r>
          </a:p>
          <a:p>
            <a:pPr marL="0" indent="0">
              <a:buFont typeface="Arial" panose="020B0604020202020204" pitchFamily="34" charset="0"/>
              <a:buNone/>
              <a:defRPr/>
            </a:pPr>
            <a:endParaRPr lang="fr-BE" altLang="fr-FR" sz="2800" dirty="0">
              <a:solidFill>
                <a:srgbClr val="000000"/>
              </a:solidFill>
              <a:latin typeface="Arial" panose="020B0604020202020204" pitchFamily="34" charset="0"/>
              <a:cs typeface="Arial" panose="020B0604020202020204" pitchFamily="34" charset="0"/>
            </a:endParaRPr>
          </a:p>
        </p:txBody>
      </p:sp>
      <p:pic>
        <p:nvPicPr>
          <p:cNvPr id="11268" name="Image 3">
            <a:extLst>
              <a:ext uri="{FF2B5EF4-FFF2-40B4-BE49-F238E27FC236}">
                <a16:creationId xmlns:a16="http://schemas.microsoft.com/office/drawing/2014/main" id="{280ABDC1-F738-4DD0-B21E-F921D8886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312DEF8-7BEB-41BD-902C-E99E3B625236}"/>
              </a:ext>
            </a:extLst>
          </p:cNvPr>
          <p:cNvSpPr>
            <a:spLocks noGrp="1"/>
          </p:cNvSpPr>
          <p:nvPr>
            <p:ph type="title"/>
          </p:nvPr>
        </p:nvSpPr>
        <p:spPr/>
        <p:txBody>
          <a:bodyPr/>
          <a:lstStyle/>
          <a:p>
            <a:r>
              <a:rPr lang="fr-BE" altLang="en-US" sz="4000" dirty="0">
                <a:latin typeface="Arial" panose="020B0604020202020204" pitchFamily="34" charset="0"/>
                <a:ea typeface="ヒラギノ角ゴ Pro W3"/>
                <a:cs typeface="Arial" panose="020B0604020202020204" pitchFamily="34" charset="0"/>
              </a:rPr>
              <a:t>Atouts de la formation</a:t>
            </a:r>
            <a:endParaRPr lang="en-US" altLang="en-US" sz="4000" dirty="0">
              <a:latin typeface="Arial" panose="020B0604020202020204" pitchFamily="34" charset="0"/>
              <a:ea typeface="ヒラギノ角ゴ Pro W3"/>
              <a:cs typeface="Arial" panose="020B0604020202020204" pitchFamily="34" charset="0"/>
            </a:endParaRPr>
          </a:p>
        </p:txBody>
      </p:sp>
      <p:sp>
        <p:nvSpPr>
          <p:cNvPr id="13315" name="Content Placeholder 2">
            <a:extLst>
              <a:ext uri="{FF2B5EF4-FFF2-40B4-BE49-F238E27FC236}">
                <a16:creationId xmlns:a16="http://schemas.microsoft.com/office/drawing/2014/main" id="{4A879C66-0695-478F-B1BF-863F8C847F30}"/>
              </a:ext>
            </a:extLst>
          </p:cNvPr>
          <p:cNvSpPr>
            <a:spLocks noGrp="1"/>
          </p:cNvSpPr>
          <p:nvPr>
            <p:ph idx="1"/>
          </p:nvPr>
        </p:nvSpPr>
        <p:spPr>
          <a:xfrm>
            <a:off x="946150" y="1671638"/>
            <a:ext cx="7658100" cy="4926012"/>
          </a:xfrm>
        </p:spPr>
        <p:txBody>
          <a:bodyPr/>
          <a:lstStyle/>
          <a:p>
            <a:r>
              <a:rPr lang="fr-BE" altLang="fr-FR" sz="2400" dirty="0">
                <a:solidFill>
                  <a:srgbClr val="000000"/>
                </a:solidFill>
                <a:latin typeface="Arial" panose="020B0604020202020204" pitchFamily="34" charset="0"/>
                <a:ea typeface="ヒラギノ角ゴ Pro W3"/>
                <a:cs typeface="Arial" panose="020B0604020202020204" pitchFamily="34" charset="0"/>
              </a:rPr>
              <a:t>Formation </a:t>
            </a:r>
            <a:r>
              <a:rPr lang="fr-BE" altLang="fr-FR" sz="2400" b="1" dirty="0">
                <a:solidFill>
                  <a:srgbClr val="000000"/>
                </a:solidFill>
                <a:latin typeface="Arial" panose="020B0604020202020204" pitchFamily="34" charset="0"/>
                <a:ea typeface="ヒラギノ角ゴ Pro W3"/>
                <a:cs typeface="Arial" panose="020B0604020202020204" pitchFamily="34" charset="0"/>
              </a:rPr>
              <a:t>attractive</a:t>
            </a:r>
            <a:r>
              <a:rPr lang="fr-BE" altLang="fr-FR" sz="2400" dirty="0">
                <a:solidFill>
                  <a:srgbClr val="000000"/>
                </a:solidFill>
                <a:latin typeface="Arial" panose="020B0604020202020204" pitchFamily="34" charset="0"/>
                <a:ea typeface="ヒラギノ角ゴ Pro W3"/>
                <a:cs typeface="Arial" panose="020B0604020202020204" pitchFamily="34" charset="0"/>
              </a:rPr>
              <a:t> dans le cadre économique actuel</a:t>
            </a:r>
            <a:endParaRPr lang="fr-BE" altLang="fr-FR" sz="2400" b="1" dirty="0">
              <a:latin typeface="Arial" panose="020B0604020202020204" pitchFamily="34" charset="0"/>
              <a:ea typeface="ヒラギノ角ゴ Pro W3"/>
              <a:cs typeface="Arial" panose="020B0604020202020204" pitchFamily="34" charset="0"/>
            </a:endParaRPr>
          </a:p>
          <a:p>
            <a:pPr lvl="1"/>
            <a:r>
              <a:rPr lang="fr-BE" altLang="fr-FR" sz="2000" dirty="0">
                <a:solidFill>
                  <a:srgbClr val="000000"/>
                </a:solidFill>
                <a:latin typeface="Arial" panose="020B0604020202020204" pitchFamily="34" charset="0"/>
                <a:ea typeface="ヒラギノ角ゴ Pro W3"/>
                <a:cs typeface="Arial" panose="020B0604020202020204" pitchFamily="34" charset="0"/>
              </a:rPr>
              <a:t>Les sujets sont pertinents </a:t>
            </a:r>
          </a:p>
          <a:p>
            <a:pPr lvl="1"/>
            <a:r>
              <a:rPr lang="fr-BE" altLang="fr-FR" sz="2000" dirty="0">
                <a:solidFill>
                  <a:srgbClr val="000000"/>
                </a:solidFill>
                <a:latin typeface="Arial" panose="020B0604020202020204" pitchFamily="34" charset="0"/>
                <a:ea typeface="ヒラギノ角ゴ Pro W3"/>
                <a:cs typeface="Arial" panose="020B0604020202020204" pitchFamily="34" charset="0"/>
              </a:rPr>
              <a:t>Les thèmes répondent aux besoins des entreprises et organisations, quel que soit leur domaine d’activité.</a:t>
            </a:r>
          </a:p>
          <a:p>
            <a:r>
              <a:rPr lang="fr-BE" altLang="fr-FR" sz="2400" dirty="0">
                <a:solidFill>
                  <a:srgbClr val="000000"/>
                </a:solidFill>
                <a:latin typeface="Arial" panose="020B0604020202020204" pitchFamily="34" charset="0"/>
                <a:ea typeface="ヒラギノ角ゴ Pro W3"/>
                <a:cs typeface="Arial" panose="020B0604020202020204" pitchFamily="34" charset="0"/>
              </a:rPr>
              <a:t>Formation </a:t>
            </a:r>
            <a:r>
              <a:rPr lang="fr-BE" altLang="fr-FR" sz="2400" b="1" dirty="0">
                <a:solidFill>
                  <a:srgbClr val="000000"/>
                </a:solidFill>
                <a:latin typeface="Arial" panose="020B0604020202020204" pitchFamily="34" charset="0"/>
                <a:ea typeface="ヒラギノ角ゴ Pro W3"/>
                <a:cs typeface="Arial" panose="020B0604020202020204" pitchFamily="34" charset="0"/>
              </a:rPr>
              <a:t>pluridisciplinaire</a:t>
            </a:r>
            <a:r>
              <a:rPr lang="fr-BE" altLang="fr-FR" sz="2800" dirty="0">
                <a:solidFill>
                  <a:srgbClr val="000000"/>
                </a:solidFill>
                <a:latin typeface="Arial" panose="020B0604020202020204" pitchFamily="34" charset="0"/>
                <a:ea typeface="ヒラギノ角ゴ Pro W3"/>
                <a:cs typeface="Arial" panose="020B0604020202020204" pitchFamily="34" charset="0"/>
              </a:rPr>
              <a:t>:</a:t>
            </a:r>
          </a:p>
          <a:p>
            <a:pPr lvl="1"/>
            <a:r>
              <a:rPr lang="fr-BE" altLang="fr-FR" sz="2000" dirty="0">
                <a:solidFill>
                  <a:srgbClr val="000000"/>
                </a:solidFill>
                <a:latin typeface="Arial" panose="020B0604020202020204" pitchFamily="34" charset="0"/>
                <a:ea typeface="ヒラギノ角ゴ Pro W3"/>
                <a:cs typeface="Arial" panose="020B0604020202020204" pitchFamily="34" charset="0"/>
              </a:rPr>
              <a:t>Portée conceptuelle et pratique, intégrant des apprentissages aussi bien organisationnels que techniques</a:t>
            </a:r>
          </a:p>
          <a:p>
            <a:pPr lvl="1"/>
            <a:r>
              <a:rPr lang="fr-BE" altLang="fr-FR" sz="2000" dirty="0">
                <a:solidFill>
                  <a:srgbClr val="000000"/>
                </a:solidFill>
                <a:latin typeface="Arial" panose="020B0604020202020204" pitchFamily="34" charset="0"/>
                <a:ea typeface="ヒラギノ角ゴ Pro W3"/>
                <a:cs typeface="Arial" panose="020B0604020202020204" pitchFamily="34" charset="0"/>
              </a:rPr>
              <a:t>Elle permet le lien avec une discipline première.</a:t>
            </a:r>
          </a:p>
          <a:p>
            <a:endParaRPr lang="fr-BE" altLang="fr-FR" sz="2800" dirty="0">
              <a:solidFill>
                <a:srgbClr val="000000"/>
              </a:solidFill>
              <a:latin typeface="Arial" panose="020B0604020202020204" pitchFamily="34" charset="0"/>
              <a:ea typeface="ヒラギノ角ゴ Pro W3"/>
              <a:cs typeface="Arial" panose="020B0604020202020204" pitchFamily="34" charset="0"/>
            </a:endParaRPr>
          </a:p>
          <a:p>
            <a:endParaRPr lang="fr-BE" altLang="fr-FR" sz="2800" dirty="0">
              <a:solidFill>
                <a:srgbClr val="000000"/>
              </a:solidFill>
              <a:latin typeface="Arial" panose="020B0604020202020204" pitchFamily="34" charset="0"/>
              <a:ea typeface="ヒラギノ角ゴ Pro W3"/>
              <a:cs typeface="Arial" panose="020B0604020202020204" pitchFamily="34" charset="0"/>
            </a:endParaRPr>
          </a:p>
        </p:txBody>
      </p:sp>
      <p:pic>
        <p:nvPicPr>
          <p:cNvPr id="13316" name="Image 3">
            <a:extLst>
              <a:ext uri="{FF2B5EF4-FFF2-40B4-BE49-F238E27FC236}">
                <a16:creationId xmlns:a16="http://schemas.microsoft.com/office/drawing/2014/main" id="{3CE9AC5B-3CF2-4366-8604-ECB87ED94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C03A-EE1B-41DE-A536-4882DFB0C596}"/>
              </a:ext>
            </a:extLst>
          </p:cNvPr>
          <p:cNvSpPr>
            <a:spLocks noGrp="1"/>
          </p:cNvSpPr>
          <p:nvPr>
            <p:ph type="title"/>
          </p:nvPr>
        </p:nvSpPr>
        <p:spPr>
          <a:xfrm>
            <a:off x="1116013" y="4424363"/>
            <a:ext cx="7772400" cy="822325"/>
          </a:xfrm>
        </p:spPr>
        <p:txBody>
          <a:bodyPr/>
          <a:lstStyle/>
          <a:p>
            <a:pPr>
              <a:defRPr/>
            </a:pPr>
            <a:r>
              <a:rPr lang="fr-BE" sz="3200" b="0" dirty="0">
                <a:latin typeface="Arial Black" panose="020B0A04020102020204" pitchFamily="34" charset="0"/>
              </a:rPr>
              <a:t>Les domaines de recherche</a:t>
            </a:r>
            <a:endParaRPr lang="en-US" sz="3200" b="0" dirty="0">
              <a:latin typeface="Arial Black" panose="020B0A04020102020204" pitchFamily="34" charset="0"/>
            </a:endParaRPr>
          </a:p>
        </p:txBody>
      </p:sp>
      <p:sp>
        <p:nvSpPr>
          <p:cNvPr id="3" name="Text Placeholder 2">
            <a:extLst>
              <a:ext uri="{FF2B5EF4-FFF2-40B4-BE49-F238E27FC236}">
                <a16:creationId xmlns:a16="http://schemas.microsoft.com/office/drawing/2014/main" id="{BB395DFE-7EDC-42D0-B89E-8F1A7E493C14}"/>
              </a:ext>
            </a:extLst>
          </p:cNvPr>
          <p:cNvSpPr>
            <a:spLocks noGrp="1"/>
          </p:cNvSpPr>
          <p:nvPr>
            <p:ph type="body" idx="1"/>
          </p:nvPr>
        </p:nvSpPr>
        <p:spPr>
          <a:xfrm>
            <a:off x="1116013" y="3357563"/>
            <a:ext cx="7772400" cy="1066800"/>
          </a:xfrm>
        </p:spPr>
        <p:txBody>
          <a:bodyPr/>
          <a:lstStyle/>
          <a:p>
            <a:pPr>
              <a:defRPr/>
            </a:pPr>
            <a:r>
              <a:rPr lang="fr-BE" sz="3200" dirty="0">
                <a:latin typeface="Arial" panose="020B0604020202020204" pitchFamily="34" charset="0"/>
                <a:cs typeface="Arial" panose="020B0604020202020204" pitchFamily="34" charset="0"/>
              </a:rPr>
              <a:t>Le Master en STIC</a:t>
            </a:r>
            <a:endParaRPr lang="en-US" sz="3200" dirty="0">
              <a:latin typeface="Arial" panose="020B0604020202020204" pitchFamily="34" charset="0"/>
              <a:cs typeface="Arial" panose="020B0604020202020204" pitchFamily="34" charset="0"/>
            </a:endParaRPr>
          </a:p>
        </p:txBody>
      </p:sp>
      <p:pic>
        <p:nvPicPr>
          <p:cNvPr id="15364" name="Image 5">
            <a:extLst>
              <a:ext uri="{FF2B5EF4-FFF2-40B4-BE49-F238E27FC236}">
                <a16:creationId xmlns:a16="http://schemas.microsoft.com/office/drawing/2014/main" id="{2000ACD1-B3A4-43C4-9132-42FBA2185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RÃ©sultat de recherche d'images pour &quot;recherche scientifique&quot;">
            <a:extLst>
              <a:ext uri="{FF2B5EF4-FFF2-40B4-BE49-F238E27FC236}">
                <a16:creationId xmlns:a16="http://schemas.microsoft.com/office/drawing/2014/main" id="{AA62460F-AAB1-4377-8EE2-A6214A704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627063"/>
            <a:ext cx="5613400" cy="317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445E4DC7-9E2E-4AAD-B5AD-B2542A574285}"/>
              </a:ext>
            </a:extLst>
          </p:cNvPr>
          <p:cNvSpPr>
            <a:spLocks noGrp="1"/>
          </p:cNvSpPr>
          <p:nvPr>
            <p:ph type="title"/>
          </p:nvPr>
        </p:nvSpPr>
        <p:spPr/>
        <p:txBody>
          <a:bodyPr/>
          <a:lstStyle/>
          <a:p>
            <a:r>
              <a:rPr lang="fr-BE" altLang="fr-FR">
                <a:ea typeface="ヒラギノ角ゴ Pro W3"/>
                <a:cs typeface="ヒラギノ角ゴ Pro W3"/>
              </a:rPr>
              <a:t>Projets en cours</a:t>
            </a:r>
          </a:p>
        </p:txBody>
      </p:sp>
      <p:sp>
        <p:nvSpPr>
          <p:cNvPr id="17411" name="Rectangle 2">
            <a:extLst>
              <a:ext uri="{FF2B5EF4-FFF2-40B4-BE49-F238E27FC236}">
                <a16:creationId xmlns:a16="http://schemas.microsoft.com/office/drawing/2014/main" id="{8E5FDE64-2913-47FB-8D88-21852E739C43}"/>
              </a:ext>
            </a:extLst>
          </p:cNvPr>
          <p:cNvSpPr>
            <a:spLocks noChangeArrowheads="1"/>
          </p:cNvSpPr>
          <p:nvPr/>
        </p:nvSpPr>
        <p:spPr bwMode="auto">
          <a:xfrm>
            <a:off x="1042988" y="1844675"/>
            <a:ext cx="6624637" cy="3884613"/>
          </a:xfrm>
          <a:prstGeom prst="rect">
            <a:avLst/>
          </a:prstGeom>
          <a:noFill/>
          <a:ln>
            <a:noFill/>
          </a:ln>
        </p:spPr>
        <p:txBody>
          <a:bodyPr>
            <a:spAutoFit/>
          </a:bodyPr>
          <a:lstStyle>
            <a:lvl1pPr marL="342900" indent="-342900">
              <a:spcBef>
                <a:spcPct val="200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3200">
                <a:solidFill>
                  <a:schemeClr val="tx1"/>
                </a:solidFill>
                <a:latin typeface="Calibri" panose="020F0502020204030204" pitchFamily="34" charset="0"/>
                <a:ea typeface="ヒラギノ角ゴ Pro W3"/>
                <a:cs typeface="ヒラギノ角ゴ Pro W3"/>
              </a:defRPr>
            </a:lvl1pPr>
            <a:lvl2pPr marL="266700" indent="-266700">
              <a:spcBef>
                <a:spcPct val="200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sz="2000">
                <a:solidFill>
                  <a:schemeClr val="tx1"/>
                </a:solidFill>
                <a:latin typeface="Calibri" panose="020F0502020204030204" pitchFamily="34" charset="0"/>
                <a:ea typeface="ヒラギノ角ゴ Pro W3"/>
                <a:cs typeface="ヒラギノ角ゴ Pro W3"/>
              </a:defRPr>
            </a:lvl9pPr>
          </a:lstStyle>
          <a:p>
            <a:pPr lvl="1" eaLnBrk="1">
              <a:spcBef>
                <a:spcPct val="0"/>
              </a:spcBef>
              <a:buSzPct val="45000"/>
              <a:buFont typeface="Wingdings" panose="05000000000000000000" pitchFamily="2" charset="2"/>
              <a:buChar char=""/>
              <a:defRPr/>
            </a:pPr>
            <a:r>
              <a:rPr lang="fr-BE" sz="1800" b="1" dirty="0" err="1">
                <a:latin typeface="Arial" panose="020B0604020202020204" pitchFamily="34" charset="0"/>
                <a:ea typeface="Calibri" panose="020F0502020204030204" pitchFamily="34" charset="0"/>
                <a:cs typeface="Arial" panose="020B0604020202020204" pitchFamily="34" charset="0"/>
              </a:rPr>
              <a:t>TerminoRel</a:t>
            </a:r>
            <a:r>
              <a:rPr lang="fr-BE" sz="1800" dirty="0">
                <a:latin typeface="Arial" panose="020B0604020202020204" pitchFamily="34" charset="0"/>
                <a:ea typeface="Calibri" panose="020F0502020204030204" pitchFamily="34" charset="0"/>
                <a:cs typeface="Arial" panose="020B0604020202020204" pitchFamily="34" charset="0"/>
              </a:rPr>
              <a:t> – Glossaires académiques de l'ULB pour la rédaction de textes en anglais (</a:t>
            </a:r>
            <a:r>
              <a:rPr lang="fr-BE" sz="1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2"/>
              </a:rPr>
              <a:t>https://terminorel.ulb.be/</a:t>
            </a:r>
            <a:r>
              <a:rPr lang="fr-BE" sz="1800" dirty="0">
                <a:latin typeface="Arial" panose="020B0604020202020204" pitchFamily="34" charset="0"/>
                <a:ea typeface="Calibri" panose="020F0502020204030204" pitchFamily="34" charset="0"/>
                <a:cs typeface="Arial" panose="020B0604020202020204" pitchFamily="34" charset="0"/>
              </a:rPr>
              <a:t>) avec le centre </a:t>
            </a:r>
            <a:r>
              <a:rPr lang="fr-BE" sz="1800" dirty="0" err="1">
                <a:latin typeface="Arial" panose="020B0604020202020204" pitchFamily="34" charset="0"/>
                <a:ea typeface="Calibri" panose="020F0502020204030204" pitchFamily="34" charset="0"/>
                <a:cs typeface="Arial" panose="020B0604020202020204" pitchFamily="34" charset="0"/>
              </a:rPr>
              <a:t>Tradital</a:t>
            </a:r>
            <a:r>
              <a:rPr lang="fr-BE" sz="1800" dirty="0">
                <a:latin typeface="Arial" panose="020B0604020202020204" pitchFamily="34" charset="0"/>
                <a:ea typeface="Calibri" panose="020F0502020204030204" pitchFamily="34" charset="0"/>
                <a:cs typeface="Arial" panose="020B0604020202020204" pitchFamily="34" charset="0"/>
              </a:rPr>
              <a:t> (anciennement ISTI)</a:t>
            </a:r>
          </a:p>
          <a:p>
            <a:pPr lvl="1" eaLnBrk="1">
              <a:spcBef>
                <a:spcPct val="0"/>
              </a:spcBef>
              <a:buSzPct val="45000"/>
              <a:buFont typeface="Wingdings" panose="05000000000000000000" pitchFamily="2" charset="2"/>
              <a:buChar char=""/>
              <a:defRPr/>
            </a:pPr>
            <a:r>
              <a:rPr lang="fr-BE" sz="1800" b="1" dirty="0" err="1">
                <a:latin typeface="Arial" panose="020B0604020202020204" pitchFamily="34" charset="0"/>
                <a:ea typeface="Calibri" panose="020F0502020204030204" pitchFamily="34" charset="0"/>
                <a:cs typeface="Arial" panose="020B0604020202020204" pitchFamily="34" charset="0"/>
              </a:rPr>
              <a:t>CAMille</a:t>
            </a:r>
            <a:r>
              <a:rPr lang="fr-BE" sz="1800" dirty="0">
                <a:latin typeface="Arial" panose="020B0604020202020204" pitchFamily="34" charset="0"/>
                <a:ea typeface="Calibri" panose="020F0502020204030204" pitchFamily="34" charset="0"/>
                <a:cs typeface="Arial" panose="020B0604020202020204" pitchFamily="34" charset="0"/>
              </a:rPr>
              <a:t> (</a:t>
            </a:r>
            <a:r>
              <a:rPr lang="fr-BE" sz="1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3"/>
              </a:rPr>
              <a:t>https://www.kbr.be/en/projects/camille/</a:t>
            </a:r>
            <a:r>
              <a:rPr lang="fr-BE" sz="1800" dirty="0">
                <a:latin typeface="Arial" panose="020B0604020202020204" pitchFamily="34" charset="0"/>
                <a:ea typeface="Calibri" panose="020F0502020204030204" pitchFamily="34" charset="0"/>
                <a:cs typeface="Arial" panose="020B0604020202020204" pitchFamily="34" charset="0"/>
              </a:rPr>
              <a:t>) </a:t>
            </a:r>
            <a:r>
              <a:rPr lang="fr-FR" sz="1800" dirty="0">
                <a:latin typeface="Arial" panose="020B0604020202020204" pitchFamily="34" charset="0"/>
                <a:ea typeface="Calibri" panose="020F0502020204030204" pitchFamily="34" charset="0"/>
                <a:cs typeface="Arial" panose="020B0604020202020204" pitchFamily="34" charset="0"/>
              </a:rPr>
              <a:t>incluant deux projets </a:t>
            </a:r>
            <a:r>
              <a:rPr lang="fr-FR" sz="1800" dirty="0">
                <a:solidFill>
                  <a:srgbClr val="242422"/>
                </a:solidFill>
                <a:latin typeface="Arial" panose="020B0604020202020204" pitchFamily="34" charset="0"/>
                <a:cs typeface="Arial" panose="020B0604020202020204" pitchFamily="34" charset="0"/>
              </a:rPr>
              <a:t>de recherche principaux :</a:t>
            </a:r>
          </a:p>
          <a:p>
            <a:pPr marL="538163" lvl="1" indent="-269875">
              <a:defRPr/>
            </a:pPr>
            <a:r>
              <a:rPr lang="fr-FR" sz="1600" dirty="0">
                <a:solidFill>
                  <a:srgbClr val="242422"/>
                </a:solidFill>
                <a:latin typeface="Arial" panose="020B0604020202020204" pitchFamily="34" charset="0"/>
                <a:cs typeface="Arial" panose="020B0604020202020204" pitchFamily="34" charset="0"/>
              </a:rPr>
              <a:t>La constitution d’une base de données des journalistes et des médias belges depuis 1830 ;</a:t>
            </a:r>
          </a:p>
          <a:p>
            <a:pPr marL="538163" lvl="1" indent="-269875">
              <a:defRPr/>
            </a:pPr>
            <a:r>
              <a:rPr lang="fr-FR" sz="1600" dirty="0">
                <a:solidFill>
                  <a:srgbClr val="242422"/>
                </a:solidFill>
                <a:latin typeface="Arial" panose="020B0604020202020204" pitchFamily="34" charset="0"/>
                <a:cs typeface="Arial" panose="020B0604020202020204" pitchFamily="34" charset="0"/>
              </a:rPr>
              <a:t>L’écriture d’une histoire du journalisme belge depuis la fin du XIX</a:t>
            </a:r>
            <a:r>
              <a:rPr lang="fr-FR" sz="1600" baseline="30000" dirty="0">
                <a:solidFill>
                  <a:srgbClr val="242422"/>
                </a:solidFill>
                <a:latin typeface="Arial" panose="020B0604020202020204" pitchFamily="34" charset="0"/>
                <a:cs typeface="Arial" panose="020B0604020202020204" pitchFamily="34" charset="0"/>
              </a:rPr>
              <a:t>e</a:t>
            </a:r>
            <a:r>
              <a:rPr lang="fr-FR" sz="1600" dirty="0">
                <a:solidFill>
                  <a:srgbClr val="242422"/>
                </a:solidFill>
                <a:latin typeface="Arial" panose="020B0604020202020204" pitchFamily="34" charset="0"/>
                <a:cs typeface="Arial" panose="020B0604020202020204" pitchFamily="34" charset="0"/>
              </a:rPr>
              <a:t> siècle jusqu’à nos jours, à partir d’un point de vue spécifique : l’étude des discours critiques dont le journalisme a fait l’objet au cours de cette période.</a:t>
            </a:r>
            <a:endParaRPr lang="fr-BE" altLang="en-US" sz="1600" dirty="0">
              <a:latin typeface="Arial" panose="020B0604020202020204" pitchFamily="34" charset="0"/>
              <a:cs typeface="Arial" panose="020B0604020202020204" pitchFamily="34" charset="0"/>
            </a:endParaRPr>
          </a:p>
          <a:p>
            <a:pPr lvl="1" eaLnBrk="1">
              <a:spcBef>
                <a:spcPct val="0"/>
              </a:spcBef>
              <a:buSzPct val="45000"/>
              <a:buFont typeface="Wingdings" panose="05000000000000000000" pitchFamily="2" charset="2"/>
              <a:buChar char=""/>
              <a:defRPr/>
            </a:pPr>
            <a:r>
              <a:rPr lang="fr-BE" altLang="en-US" sz="1800" dirty="0">
                <a:latin typeface="Arial" panose="020B0604020202020204" pitchFamily="34" charset="0"/>
                <a:cs typeface="Arial" panose="020B0604020202020204" pitchFamily="34" charset="0"/>
              </a:rPr>
              <a:t>Groupe de contact FNRS "</a:t>
            </a:r>
            <a:r>
              <a:rPr lang="fr-BE" altLang="en-US" sz="1800" b="1" dirty="0">
                <a:latin typeface="Arial" panose="020B0604020202020204" pitchFamily="34" charset="0"/>
                <a:cs typeface="Arial" panose="020B0604020202020204" pitchFamily="34" charset="0"/>
              </a:rPr>
              <a:t>Analyse critique et amélioration de la qualité de l'information numérique </a:t>
            </a:r>
            <a:r>
              <a:rPr lang="fr-BE" altLang="en-US" sz="1800" dirty="0">
                <a:latin typeface="Arial" panose="020B0604020202020204" pitchFamily="34" charset="0"/>
                <a:cs typeface="Arial" panose="020B0604020202020204" pitchFamily="34" charset="0"/>
              </a:rPr>
              <a:t>» </a:t>
            </a:r>
            <a:r>
              <a:rPr lang="fr-BE" sz="1800" dirty="0">
                <a:latin typeface="Arial" panose="020B0604020202020204" pitchFamily="34" charset="0"/>
                <a:ea typeface="Times New Roman" panose="02020603050405020304" pitchFamily="18" charset="0"/>
                <a:cs typeface="Arial" panose="020B0604020202020204" pitchFamily="34" charset="0"/>
              </a:rPr>
              <a:t>(Présidente : Isabelle Boydens).</a:t>
            </a:r>
            <a:endParaRPr lang="fr-BE" sz="18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5E38-708F-4BAB-98F4-0681BEB0501C}"/>
              </a:ext>
            </a:extLst>
          </p:cNvPr>
          <p:cNvSpPr>
            <a:spLocks noGrp="1"/>
          </p:cNvSpPr>
          <p:nvPr>
            <p:ph type="title"/>
          </p:nvPr>
        </p:nvSpPr>
        <p:spPr>
          <a:xfrm>
            <a:off x="1116013" y="4424363"/>
            <a:ext cx="7772400" cy="822325"/>
          </a:xfrm>
        </p:spPr>
        <p:txBody>
          <a:bodyPr/>
          <a:lstStyle/>
          <a:p>
            <a:pPr>
              <a:defRPr/>
            </a:pPr>
            <a:r>
              <a:rPr lang="fr-BE" sz="3200" b="0" dirty="0">
                <a:latin typeface="Arial Black" panose="020B0A04020102020204" pitchFamily="34" charset="0"/>
              </a:rPr>
              <a:t>Les enseignements</a:t>
            </a:r>
            <a:endParaRPr lang="en-US" sz="3200" b="0" dirty="0">
              <a:latin typeface="Arial Black" panose="020B0A04020102020204" pitchFamily="34" charset="0"/>
            </a:endParaRPr>
          </a:p>
        </p:txBody>
      </p:sp>
      <p:pic>
        <p:nvPicPr>
          <p:cNvPr id="18435" name="Image 5">
            <a:extLst>
              <a:ext uri="{FF2B5EF4-FFF2-40B4-BE49-F238E27FC236}">
                <a16:creationId xmlns:a16="http://schemas.microsoft.com/office/drawing/2014/main" id="{59FDBF08-1494-467E-8CE1-07ADAC7DA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RÃ©sultat de recherche d'images pour &quot;enseignement&quot;">
            <a:extLst>
              <a:ext uri="{FF2B5EF4-FFF2-40B4-BE49-F238E27FC236}">
                <a16:creationId xmlns:a16="http://schemas.microsoft.com/office/drawing/2014/main" id="{C993B57F-4DCC-4514-959B-E96CF938A9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850" y="333375"/>
            <a:ext cx="568483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A0EFF08D-A753-4E7A-B67C-DD03AB50AD98}"/>
              </a:ext>
            </a:extLst>
          </p:cNvPr>
          <p:cNvSpPr>
            <a:spLocks noGrp="1"/>
          </p:cNvSpPr>
          <p:nvPr>
            <p:ph type="body" idx="1"/>
          </p:nvPr>
        </p:nvSpPr>
        <p:spPr>
          <a:xfrm>
            <a:off x="1116013" y="3357563"/>
            <a:ext cx="7772400" cy="1066800"/>
          </a:xfrm>
        </p:spPr>
        <p:txBody>
          <a:bodyPr/>
          <a:lstStyle/>
          <a:p>
            <a:pPr>
              <a:defRPr/>
            </a:pPr>
            <a:r>
              <a:rPr lang="fr-BE" sz="3200" dirty="0">
                <a:latin typeface="Arial" panose="020B0604020202020204" pitchFamily="34" charset="0"/>
                <a:cs typeface="Arial" panose="020B0604020202020204" pitchFamily="34" charset="0"/>
              </a:rPr>
              <a:t>Le Master en STIC</a:t>
            </a:r>
            <a:endParaRPr lang="en-US"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a:extLst>
              <a:ext uri="{FF2B5EF4-FFF2-40B4-BE49-F238E27FC236}">
                <a16:creationId xmlns:a16="http://schemas.microsoft.com/office/drawing/2014/main" id="{11A2036A-C394-4943-B511-09C386584E73}"/>
              </a:ext>
            </a:extLst>
          </p:cNvPr>
          <p:cNvSpPr>
            <a:spLocks noGrp="1"/>
          </p:cNvSpPr>
          <p:nvPr>
            <p:ph type="title"/>
          </p:nvPr>
        </p:nvSpPr>
        <p:spPr/>
        <p:txBody>
          <a:bodyPr/>
          <a:lstStyle/>
          <a:p>
            <a:r>
              <a:rPr lang="fr-BE" altLang="fr-FR">
                <a:latin typeface="Arial" panose="020B0604020202020204" pitchFamily="34" charset="0"/>
                <a:ea typeface="ヒラギノ角ゴ Pro W3"/>
                <a:cs typeface="Arial" panose="020B0604020202020204" pitchFamily="34" charset="0"/>
              </a:rPr>
              <a:t>Programme</a:t>
            </a:r>
            <a:br>
              <a:rPr lang="fr-BE" altLang="fr-FR">
                <a:latin typeface="Arial" panose="020B0604020202020204" pitchFamily="34" charset="0"/>
                <a:ea typeface="ヒラギノ角ゴ Pro W3"/>
                <a:cs typeface="Arial" panose="020B0604020202020204" pitchFamily="34" charset="0"/>
              </a:rPr>
            </a:br>
            <a:r>
              <a:rPr lang="fr-BE" altLang="fr-FR">
                <a:latin typeface="Arial" panose="020B0604020202020204" pitchFamily="34" charset="0"/>
                <a:ea typeface="ヒラギノ角ゴ Pro W3"/>
                <a:cs typeface="Arial" panose="020B0604020202020204" pitchFamily="34" charset="0"/>
              </a:rPr>
              <a:t>BLOC 1</a:t>
            </a:r>
          </a:p>
        </p:txBody>
      </p:sp>
      <p:graphicFrame>
        <p:nvGraphicFramePr>
          <p:cNvPr id="4" name="Espace réservé du contenu 3">
            <a:extLst>
              <a:ext uri="{FF2B5EF4-FFF2-40B4-BE49-F238E27FC236}">
                <a16:creationId xmlns:a16="http://schemas.microsoft.com/office/drawing/2014/main" id="{F1944BFB-1676-46D8-B2B4-57383DABEE59}"/>
              </a:ext>
            </a:extLst>
          </p:cNvPr>
          <p:cNvGraphicFramePr>
            <a:graphicFrameLocks noGrp="1"/>
          </p:cNvGraphicFramePr>
          <p:nvPr>
            <p:ph idx="1"/>
          </p:nvPr>
        </p:nvGraphicFramePr>
        <p:xfrm>
          <a:off x="1042988" y="1916113"/>
          <a:ext cx="7561262" cy="4465636"/>
        </p:xfrm>
        <a:graphic>
          <a:graphicData uri="http://schemas.openxmlformats.org/drawingml/2006/table">
            <a:tbl>
              <a:tblPr firstRow="1" bandRow="1">
                <a:tableStyleId>{5C22544A-7EE6-4342-B048-85BDC9FD1C3A}</a:tableStyleId>
              </a:tblPr>
              <a:tblGrid>
                <a:gridCol w="3774815">
                  <a:extLst>
                    <a:ext uri="{9D8B030D-6E8A-4147-A177-3AD203B41FA5}">
                      <a16:colId xmlns:a16="http://schemas.microsoft.com/office/drawing/2014/main" val="20000"/>
                    </a:ext>
                  </a:extLst>
                </a:gridCol>
                <a:gridCol w="3786447">
                  <a:extLst>
                    <a:ext uri="{9D8B030D-6E8A-4147-A177-3AD203B41FA5}">
                      <a16:colId xmlns:a16="http://schemas.microsoft.com/office/drawing/2014/main" val="20001"/>
                    </a:ext>
                  </a:extLst>
                </a:gridCol>
              </a:tblGrid>
              <a:tr h="432054">
                <a:tc>
                  <a:txBody>
                    <a:bodyPr/>
                    <a:lstStyle/>
                    <a:p>
                      <a:pPr algn="ctr"/>
                      <a:r>
                        <a:rPr lang="fr-BE" sz="1800" dirty="0">
                          <a:latin typeface="Arial" panose="020B0604020202020204" pitchFamily="34" charset="0"/>
                          <a:cs typeface="Arial" panose="020B0604020202020204" pitchFamily="34" charset="0"/>
                        </a:rPr>
                        <a:t>Cours obligatoires</a:t>
                      </a:r>
                    </a:p>
                  </a:txBody>
                  <a:tcPr marL="91430" marR="91430" marT="45641" marB="45641"/>
                </a:tc>
                <a:tc>
                  <a:txBody>
                    <a:bodyPr/>
                    <a:lstStyle/>
                    <a:p>
                      <a:pPr algn="ctr"/>
                      <a:r>
                        <a:rPr lang="fr-FR" sz="1800" dirty="0">
                          <a:latin typeface="Arial" panose="020B0604020202020204" pitchFamily="34" charset="0"/>
                          <a:cs typeface="Arial" panose="020B0604020202020204" pitchFamily="34" charset="0"/>
                        </a:rPr>
                        <a:t>Cours spécifiques</a:t>
                      </a:r>
                      <a:endParaRPr lang="fr-BE" sz="1800" dirty="0">
                        <a:latin typeface="Arial" panose="020B0604020202020204" pitchFamily="34" charset="0"/>
                        <a:cs typeface="Arial" panose="020B0604020202020204" pitchFamily="34" charset="0"/>
                      </a:endParaRPr>
                    </a:p>
                  </a:txBody>
                  <a:tcPr marL="91430" marR="91430" marT="45641" marB="45641">
                    <a:solidFill>
                      <a:srgbClr val="4F81BD"/>
                    </a:solidFill>
                  </a:tcPr>
                </a:tc>
                <a:extLst>
                  <a:ext uri="{0D108BD9-81ED-4DB2-BD59-A6C34878D82A}">
                    <a16:rowId xmlns:a16="http://schemas.microsoft.com/office/drawing/2014/main" val="10000"/>
                  </a:ext>
                </a:extLst>
              </a:tr>
              <a:tr h="1798412">
                <a:tc>
                  <a:txBody>
                    <a:bodyPr/>
                    <a:lstStyle/>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Travail d’initiation à la recherche (travail personnel)</a:t>
                      </a:r>
                    </a:p>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Algorithmes et programmation I et II</a:t>
                      </a:r>
                    </a:p>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Processus d’entreprise et modélisation</a:t>
                      </a:r>
                    </a:p>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Introduction aux bases de données</a:t>
                      </a:r>
                    </a:p>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Ingénierie linguistique</a:t>
                      </a:r>
                    </a:p>
                  </a:txBody>
                  <a:tcPr marL="91430" marR="91430" marT="45641" marB="45641">
                    <a:solidFill>
                      <a:schemeClr val="accent1">
                        <a:lumMod val="20000"/>
                        <a:lumOff val="80000"/>
                      </a:schemeClr>
                    </a:solidFill>
                  </a:tcPr>
                </a:tc>
                <a:tc>
                  <a:txBody>
                    <a:bodyPr/>
                    <a:lstStyle/>
                    <a:p>
                      <a:pPr marL="179388" lvl="0"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Documentologie</a:t>
                      </a:r>
                    </a:p>
                    <a:p>
                      <a:pPr marL="179388" lvl="0"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Architecture des systèmes d'information</a:t>
                      </a:r>
                    </a:p>
                    <a:p>
                      <a:pPr marL="179388" marR="0" lvl="0" indent="-179388" algn="l" defTabSz="914400" rtl="0" eaLnBrk="1" fontAlgn="auto" latinLnBrk="0" hangingPunct="1">
                        <a:lnSpc>
                          <a:spcPct val="100000"/>
                        </a:lnSpc>
                        <a:spcBef>
                          <a:spcPts val="0"/>
                        </a:spcBef>
                        <a:spcAft>
                          <a:spcPts val="0"/>
                        </a:spcAft>
                        <a:buClrTx/>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Lst>
                        <a:defRPr/>
                      </a:pPr>
                      <a:r>
                        <a:rPr lang="fr-BE" altLang="en-US" sz="1600" dirty="0">
                          <a:latin typeface="Arial" panose="020B0604020202020204" pitchFamily="34" charset="0"/>
                          <a:cs typeface="Arial" panose="020B0604020202020204" pitchFamily="34" charset="0"/>
                        </a:rPr>
                        <a:t>Visualisation des données et de l’information</a:t>
                      </a:r>
                    </a:p>
                    <a:p>
                      <a:pPr marL="179388" lvl="0"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Lst>
                        <a:defRPr/>
                      </a:pPr>
                      <a:endParaRPr lang="fr-BE" altLang="en-US" sz="1600" dirty="0">
                        <a:latin typeface="Arial" panose="020B0604020202020204" pitchFamily="34" charset="0"/>
                        <a:cs typeface="Arial" panose="020B0604020202020204" pitchFamily="34" charset="0"/>
                      </a:endParaRPr>
                    </a:p>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endParaRPr lang="fr-BE" altLang="en-US" sz="1600" dirty="0">
                        <a:latin typeface="Arial" panose="020B0604020202020204" pitchFamily="34" charset="0"/>
                        <a:cs typeface="Arial" panose="020B0604020202020204" pitchFamily="34" charset="0"/>
                      </a:endParaRPr>
                    </a:p>
                  </a:txBody>
                  <a:tcPr marL="91430" marR="91430" marT="45641" marB="45641">
                    <a:solidFill>
                      <a:schemeClr val="accent1">
                        <a:lumMod val="20000"/>
                        <a:lumOff val="80000"/>
                      </a:schemeClr>
                    </a:solidFill>
                  </a:tcPr>
                </a:tc>
                <a:extLst>
                  <a:ext uri="{0D108BD9-81ED-4DB2-BD59-A6C34878D82A}">
                    <a16:rowId xmlns:a16="http://schemas.microsoft.com/office/drawing/2014/main" val="10001"/>
                  </a:ext>
                </a:extLst>
              </a:tr>
              <a:tr h="436758">
                <a:tc gridSpan="2">
                  <a:txBody>
                    <a:bodyPr/>
                    <a:lstStyle/>
                    <a:p>
                      <a:pPr marL="0" lvl="0" indent="0" algn="ctr" eaLnBrk="1">
                        <a:buSzPct val="45000"/>
                        <a:buFont typeface="Wingdings" panose="05000000000000000000" pitchFamily="2" charset="2"/>
                        <a:buNone/>
                        <a:tabLst>
                          <a:tab pos="357188" algn="l"/>
                          <a:tab pos="457200" algn="l"/>
                          <a:tab pos="914400" algn="l"/>
                          <a:tab pos="1371600" algn="l"/>
                          <a:tab pos="1828800" algn="l"/>
                          <a:tab pos="2286000" algn="l"/>
                          <a:tab pos="2743200" algn="l"/>
                          <a:tab pos="3200400" algn="l"/>
                          <a:tab pos="3657600" algn="l"/>
                          <a:tab pos="4114800" algn="l"/>
                        </a:tabLst>
                        <a:defRPr/>
                      </a:pPr>
                      <a:r>
                        <a:rPr lang="fr-FR" altLang="en-US" sz="1800" b="1" i="0" dirty="0">
                          <a:solidFill>
                            <a:schemeClr val="bg1"/>
                          </a:solidFill>
                          <a:latin typeface="Arial" panose="020B0604020202020204" pitchFamily="34" charset="0"/>
                          <a:cs typeface="Arial" panose="020B0604020202020204" pitchFamily="34" charset="0"/>
                        </a:rPr>
                        <a:t>Trois cours à choisir parmi les cours suivants :</a:t>
                      </a:r>
                    </a:p>
                  </a:txBody>
                  <a:tcPr marL="91430" marR="91430" marT="45641" marB="45641">
                    <a:solidFill>
                      <a:srgbClr val="4F81BD"/>
                    </a:solidFill>
                  </a:tcPr>
                </a:tc>
                <a:tc hMerge="1">
                  <a:txBody>
                    <a:bodyPr/>
                    <a:lstStyle/>
                    <a:p>
                      <a:pPr marL="179388" lvl="0" indent="-179388" eaLnBrk="1">
                        <a:buSzPct val="45000"/>
                        <a:buFont typeface="Wingdings" panose="05000000000000000000" pitchFamily="2" charset="2"/>
                        <a:buChar char="§"/>
                        <a:tabLst>
                          <a:tab pos="357188" algn="l"/>
                          <a:tab pos="457200" algn="l"/>
                          <a:tab pos="914400" algn="l"/>
                          <a:tab pos="1371600" algn="l"/>
                          <a:tab pos="1828800" algn="l"/>
                          <a:tab pos="2286000" algn="l"/>
                          <a:tab pos="2743200" algn="l"/>
                          <a:tab pos="3200400" algn="l"/>
                          <a:tab pos="3657600" algn="l"/>
                          <a:tab pos="4114800" algn="l"/>
                        </a:tabLst>
                        <a:defRPr/>
                      </a:pPr>
                      <a:endParaRPr lang="fr-BE" altLang="en-US" sz="1800" dirty="0"/>
                    </a:p>
                  </a:txBody>
                  <a:tcPr marL="91425" marR="91425" marT="45640" marB="45640"/>
                </a:tc>
                <a:extLst>
                  <a:ext uri="{0D108BD9-81ED-4DB2-BD59-A6C34878D82A}">
                    <a16:rowId xmlns:a16="http://schemas.microsoft.com/office/drawing/2014/main" val="10002"/>
                  </a:ext>
                </a:extLst>
              </a:tr>
              <a:tr h="1798412">
                <a:tc gridSpan="2">
                  <a:txBody>
                    <a:bodyPr/>
                    <a:lstStyle/>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Communication marketing</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Stratégies numériques en communication</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Information et société</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Psychologie ergonomique</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Gestion des bibliothèques</a:t>
                      </a:r>
                    </a:p>
                    <a:p>
                      <a:pPr marL="179388" indent="-179388" eaLnBrk="1">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defRPr/>
                      </a:pPr>
                      <a:r>
                        <a:rPr lang="fr-BE" altLang="en-US" sz="1600" b="0" dirty="0">
                          <a:solidFill>
                            <a:schemeClr val="tx1"/>
                          </a:solidFill>
                          <a:latin typeface="Arial" panose="020B0604020202020204" pitchFamily="34" charset="0"/>
                          <a:cs typeface="Arial" panose="020B0604020202020204" pitchFamily="34" charset="0"/>
                        </a:rPr>
                        <a:t>Archivistique</a:t>
                      </a:r>
                    </a:p>
                  </a:txBody>
                  <a:tcPr marL="91430" marR="91430" marT="45641" marB="45641">
                    <a:solidFill>
                      <a:schemeClr val="accent1">
                        <a:lumMod val="20000"/>
                        <a:lumOff val="80000"/>
                      </a:schemeClr>
                    </a:solidFill>
                  </a:tcPr>
                </a:tc>
                <a:tc hMerge="1">
                  <a:txBody>
                    <a:bodyPr/>
                    <a:lstStyle/>
                    <a:p>
                      <a:endParaRPr lang="fr-BE"/>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2136</Words>
  <Application>Microsoft Office PowerPoint</Application>
  <PresentationFormat>Affichage à l'écran (4:3)</PresentationFormat>
  <Paragraphs>369</Paragraphs>
  <Slides>39</Slides>
  <Notes>15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39</vt:i4>
      </vt:variant>
    </vt:vector>
  </HeadingPairs>
  <TitlesOfParts>
    <vt:vector size="46" baseType="lpstr">
      <vt:lpstr>Arial</vt:lpstr>
      <vt:lpstr>Arial Black</vt:lpstr>
      <vt:lpstr>Calibri</vt:lpstr>
      <vt:lpstr>Times New Roman</vt:lpstr>
      <vt:lpstr>Wingdings</vt:lpstr>
      <vt:lpstr>1_Thème Office</vt:lpstr>
      <vt:lpstr>Conception personnalisée</vt:lpstr>
      <vt:lpstr>Présentation PowerPoint</vt:lpstr>
      <vt:lpstr>Agenda</vt:lpstr>
      <vt:lpstr>SPECIFICITES &amp; atouts</vt:lpstr>
      <vt:lpstr>Les spécificités du programme</vt:lpstr>
      <vt:lpstr>Atouts de la formation</vt:lpstr>
      <vt:lpstr>Les domaines de recherche</vt:lpstr>
      <vt:lpstr>Projets en cours</vt:lpstr>
      <vt:lpstr>Les enseignements</vt:lpstr>
      <vt:lpstr>Programme BLOC 1</vt:lpstr>
      <vt:lpstr>Programme BLOC 2</vt:lpstr>
      <vt:lpstr>Stage</vt:lpstr>
      <vt:lpstr>Points d’attention</vt:lpstr>
      <vt:lpstr>Les enseignants</vt:lpstr>
      <vt:lpstr>Sébastien DE VALERIOLA</vt:lpstr>
      <vt:lpstr>Pierrette BOUILLON</vt:lpstr>
      <vt:lpstr>Isabelle BOYDENS</vt:lpstr>
      <vt:lpstr>Christian BROUWER</vt:lpstr>
      <vt:lpstr>Matthieu Defrance</vt:lpstr>
      <vt:lpstr>Max De WILDE</vt:lpstr>
      <vt:lpstr>Joël GOOSSENS</vt:lpstr>
      <vt:lpstr>Zeger KARSSEN</vt:lpstr>
      <vt:lpstr>Frédéric LEMMERS</vt:lpstr>
      <vt:lpstr>Quentin LIMBOURG</vt:lpstr>
      <vt:lpstr>Françoise ROSSION</vt:lpstr>
      <vt:lpstr>Frédéric SERVAIS</vt:lpstr>
      <vt:lpstr>Pierre-Alain TALLIER</vt:lpstr>
      <vt:lpstr>Cécile VAN DE LEEMPUT</vt:lpstr>
      <vt:lpstr>Mathias COECKELBERGS</vt:lpstr>
      <vt:lpstr>Manon LEGRAND</vt:lpstr>
      <vt:lpstr>Doctorant</vt:lpstr>
      <vt:lpstr>Travail d’initiation à la recherche &amp; mémoire</vt:lpstr>
      <vt:lpstr>Le travail d’initiation à la recherche prépare votre mémoire</vt:lpstr>
      <vt:lpstr>Travail d’initiation à la recherche Etapes administratives</vt:lpstr>
      <vt:lpstr>Mémoire Etapes administratives</vt:lpstr>
      <vt:lpstr>Plagiat</vt:lpstr>
      <vt:lpstr>Informations complémentaires</vt:lpstr>
      <vt:lpstr>Dispositions pour la rentrée académique 2021-2022</vt:lpstr>
      <vt:lpstr>Informations et liens utiles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Francoise ROSSION</cp:lastModifiedBy>
  <cp:revision>358</cp:revision>
  <cp:lastPrinted>2013-06-17T09:51:43Z</cp:lastPrinted>
  <dcterms:created xsi:type="dcterms:W3CDTF">2015-01-06T09:31:02Z</dcterms:created>
  <dcterms:modified xsi:type="dcterms:W3CDTF">2021-09-21T21:12:34Z</dcterms:modified>
</cp:coreProperties>
</file>